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853" r:id="rId3"/>
    <p:sldMasterId id="2147483868" r:id="rId4"/>
  </p:sldMasterIdLst>
  <p:notesMasterIdLst>
    <p:notesMasterId r:id="rId54"/>
  </p:notesMasterIdLst>
  <p:handoutMasterIdLst>
    <p:handoutMasterId r:id="rId55"/>
  </p:handoutMasterIdLst>
  <p:sldIdLst>
    <p:sldId id="256" r:id="rId5"/>
    <p:sldId id="311" r:id="rId6"/>
    <p:sldId id="312" r:id="rId7"/>
    <p:sldId id="407" r:id="rId8"/>
    <p:sldId id="306" r:id="rId9"/>
    <p:sldId id="307" r:id="rId10"/>
    <p:sldId id="308" r:id="rId11"/>
    <p:sldId id="309" r:id="rId12"/>
    <p:sldId id="310" r:id="rId13"/>
    <p:sldId id="316" r:id="rId14"/>
    <p:sldId id="263" r:id="rId15"/>
    <p:sldId id="408" r:id="rId16"/>
    <p:sldId id="273" r:id="rId17"/>
    <p:sldId id="424" r:id="rId18"/>
    <p:sldId id="411" r:id="rId19"/>
    <p:sldId id="322" r:id="rId20"/>
    <p:sldId id="323" r:id="rId21"/>
    <p:sldId id="412" r:id="rId22"/>
    <p:sldId id="415" r:id="rId23"/>
    <p:sldId id="413" r:id="rId24"/>
    <p:sldId id="414" r:id="rId25"/>
    <p:sldId id="278" r:id="rId26"/>
    <p:sldId id="427" r:id="rId27"/>
    <p:sldId id="324" r:id="rId28"/>
    <p:sldId id="420" r:id="rId29"/>
    <p:sldId id="422" r:id="rId30"/>
    <p:sldId id="421" r:id="rId31"/>
    <p:sldId id="423" r:id="rId32"/>
    <p:sldId id="354" r:id="rId33"/>
    <p:sldId id="355" r:id="rId34"/>
    <p:sldId id="356" r:id="rId35"/>
    <p:sldId id="372" r:id="rId36"/>
    <p:sldId id="359" r:id="rId37"/>
    <p:sldId id="402" r:id="rId38"/>
    <p:sldId id="280" r:id="rId39"/>
    <p:sldId id="367" r:id="rId40"/>
    <p:sldId id="418" r:id="rId41"/>
    <p:sldId id="425" r:id="rId42"/>
    <p:sldId id="318" r:id="rId43"/>
    <p:sldId id="405" r:id="rId44"/>
    <p:sldId id="358" r:id="rId45"/>
    <p:sldId id="362" r:id="rId46"/>
    <p:sldId id="363" r:id="rId47"/>
    <p:sldId id="364" r:id="rId48"/>
    <p:sldId id="365" r:id="rId49"/>
    <p:sldId id="417" r:id="rId50"/>
    <p:sldId id="416" r:id="rId51"/>
    <p:sldId id="419" r:id="rId52"/>
    <p:sldId id="369" r:id="rId5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04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318"/>
    <p:restoredTop sz="75000" autoAdjust="0"/>
  </p:normalViewPr>
  <p:slideViewPr>
    <p:cSldViewPr snapToGrid="0" snapToObjects="1">
      <p:cViewPr varScale="1">
        <p:scale>
          <a:sx n="90" d="100"/>
          <a:sy n="90" d="100"/>
        </p:scale>
        <p:origin x="357" y="48"/>
      </p:cViewPr>
      <p:guideLst>
        <p:guide orient="horz" pos="1620"/>
        <p:guide pos="2880"/>
      </p:guideLst>
    </p:cSldViewPr>
  </p:slideViewPr>
  <p:notesTextViewPr>
    <p:cViewPr>
      <p:scale>
        <a:sx n="3" d="2"/>
        <a:sy n="3" d="2"/>
      </p:scale>
      <p:origin x="0" y="0"/>
    </p:cViewPr>
  </p:notesTextViewPr>
  <p:sorterViewPr>
    <p:cViewPr varScale="1">
      <p:scale>
        <a:sx n="1" d="1"/>
        <a:sy n="1" d="1"/>
      </p:scale>
      <p:origin x="0" y="-4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F5226E-C4BF-5F4E-8978-8075451F4036}" type="datetimeFigureOut">
              <a:rPr lang="en-US" smtClean="0"/>
              <a:t>2/20/2019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9E6DD4-45F0-C34F-B849-C0037DEAEDFB}" type="slidenum">
              <a:rPr lang="en-US" smtClean="0"/>
              <a:t>‹#›</a:t>
            </a:fld>
            <a:endParaRPr lang="en-US"/>
          </a:p>
        </p:txBody>
      </p:sp>
    </p:spTree>
    <p:extLst>
      <p:ext uri="{BB962C8B-B14F-4D97-AF65-F5344CB8AC3E}">
        <p14:creationId xmlns:p14="http://schemas.microsoft.com/office/powerpoint/2010/main" val="1235989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14" name="Shape 111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82475795"/>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baseline="0" dirty="0">
                <a:latin typeface="Arial" pitchFamily="34" charset="0"/>
              </a:rPr>
              <a:t>Briefly cover the market opportunity</a:t>
            </a:r>
          </a:p>
          <a:p>
            <a:pPr marL="181175" indent="-181175">
              <a:buFont typeface="Arial"/>
              <a:buChar char="•"/>
            </a:pPr>
            <a:r>
              <a:rPr lang="en-US" baseline="0" dirty="0">
                <a:latin typeface="Arial" pitchFamily="34" charset="0"/>
              </a:rPr>
              <a:t>Do not go into depth, just cover the information on the slide</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2</a:t>
            </a:fld>
            <a:endParaRPr lang="en-US" dirty="0"/>
          </a:p>
        </p:txBody>
      </p:sp>
    </p:spTree>
    <p:extLst>
      <p:ext uri="{BB962C8B-B14F-4D97-AF65-F5344CB8AC3E}">
        <p14:creationId xmlns:p14="http://schemas.microsoft.com/office/powerpoint/2010/main" val="1864364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xfrm>
            <a:off x="381000" y="685800"/>
            <a:ext cx="6096000" cy="3429000"/>
          </a:xfrm>
          <a:prstGeom prst="rect">
            <a:avLst/>
          </a:prstGeom>
        </p:spPr>
        <p:txBody>
          <a:bodyPr/>
          <a:lstStyle/>
          <a:p>
            <a:endParaRPr/>
          </a:p>
        </p:txBody>
      </p:sp>
      <p:sp>
        <p:nvSpPr>
          <p:cNvPr id="1219" name="Shape 1219"/>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a:buSzPct val="100000"/>
              <a:buChar char="•"/>
              <a:defRPr>
                <a:latin typeface="Arial"/>
                <a:ea typeface="Arial"/>
                <a:cs typeface="Arial"/>
                <a:sym typeface="Arial"/>
              </a:defRPr>
            </a:pPr>
            <a:r>
              <a:t> Introduce the concept of online marketing strategy verses just a website </a:t>
            </a:r>
          </a:p>
        </p:txBody>
      </p:sp>
    </p:spTree>
    <p:extLst>
      <p:ext uri="{BB962C8B-B14F-4D97-AF65-F5344CB8AC3E}">
        <p14:creationId xmlns:p14="http://schemas.microsoft.com/office/powerpoint/2010/main" val="1156729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This</a:t>
            </a:r>
            <a:r>
              <a:rPr lang="en-US" baseline="0" dirty="0"/>
              <a:t> is just an intro slide – The goal here is to get them excited about what we are going to talk about. </a:t>
            </a:r>
          </a:p>
          <a:p>
            <a:pPr marL="178027" indent="-178027" defTabSz="949478">
              <a:buFont typeface="Arial"/>
              <a:buChar char="•"/>
              <a:defRPr/>
            </a:pPr>
            <a:r>
              <a:rPr lang="en-US" baseline="0" dirty="0"/>
              <a:t> In brief, cover the big topics “Websites, Marketing Tools, Unlimited, Support, Security)  </a:t>
            </a:r>
          </a:p>
          <a:p>
            <a:pPr marL="178027" indent="-178027" defTabSz="949478">
              <a:buFont typeface="Arial"/>
              <a:buChar char="•"/>
              <a:defRPr/>
            </a:pPr>
            <a:r>
              <a:rPr lang="en-US" baseline="0" dirty="0"/>
              <a:t>The goal is to paint a simple picture of how all –inclusive our solution actually is / Instill confidence in the product. </a:t>
            </a:r>
          </a:p>
          <a:p>
            <a:pPr marL="178027" indent="-178027" defTabSz="949478">
              <a:buFont typeface="Arial"/>
              <a:buChar char="•"/>
              <a:defRPr/>
            </a:pPr>
            <a:r>
              <a:rPr lang="en-US" baseline="0" dirty="0"/>
              <a:t>Spend 1 minute or less on this slide – the details are coming up!</a:t>
            </a:r>
          </a:p>
          <a:p>
            <a:pPr defTabSz="949478">
              <a:defRPr/>
            </a:pPr>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B82DCF3E-B345-4BBB-A9FD-3405EF5B901A}"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706470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noRot="1" noChangeAspect="1"/>
          </p:cNvSpPr>
          <p:nvPr>
            <p:ph type="sldImg"/>
          </p:nvPr>
        </p:nvSpPr>
        <p:spPr>
          <a:xfrm>
            <a:off x="381000" y="685800"/>
            <a:ext cx="6096000" cy="3429000"/>
          </a:xfrm>
          <a:prstGeom prst="rect">
            <a:avLst/>
          </a:prstGeom>
        </p:spPr>
        <p:txBody>
          <a:bodyPr/>
          <a:lstStyle/>
          <a:p>
            <a:endParaRPr/>
          </a:p>
        </p:txBody>
      </p:sp>
      <p:sp>
        <p:nvSpPr>
          <p:cNvPr id="1362" name="Shape 1362"/>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TRAINER’S NOTES:</a:t>
            </a:r>
          </a:p>
          <a:p>
            <a:pPr marL="178026" indent="-178026">
              <a:buSzPct val="100000"/>
              <a:buFont typeface="Arial"/>
              <a:buChar char="•"/>
              <a:defRPr>
                <a:latin typeface="Arial"/>
                <a:ea typeface="Arial"/>
                <a:cs typeface="Arial"/>
                <a:sym typeface="Arial"/>
              </a:defRPr>
            </a:pPr>
            <a:r>
              <a:rPr dirty="0"/>
              <a:t>Our e-commerce system is incredibly flexible.</a:t>
            </a:r>
          </a:p>
          <a:p>
            <a:pPr marL="178026" indent="-178026">
              <a:buSzPct val="100000"/>
              <a:buFont typeface="Arial"/>
              <a:buChar char="•"/>
              <a:defRPr>
                <a:latin typeface="Arial"/>
                <a:ea typeface="Arial"/>
                <a:cs typeface="Arial"/>
                <a:sym typeface="Arial"/>
              </a:defRPr>
            </a:pPr>
            <a:r>
              <a:rPr dirty="0"/>
              <a:t>There is so much which can be done with it.</a:t>
            </a:r>
          </a:p>
          <a:p>
            <a:pPr marL="178026" indent="-178026">
              <a:buSzPct val="100000"/>
              <a:buFont typeface="Arial"/>
              <a:buChar char="•"/>
              <a:defRPr>
                <a:latin typeface="Arial"/>
                <a:ea typeface="Arial"/>
                <a:cs typeface="Arial"/>
                <a:sym typeface="Arial"/>
              </a:defRPr>
            </a:pPr>
            <a:r>
              <a:rPr dirty="0"/>
              <a:t>(share some personal examples from your own client base).</a:t>
            </a:r>
          </a:p>
          <a:p>
            <a:pPr marL="178026" indent="-178026">
              <a:buSzPct val="100000"/>
              <a:buFont typeface="Arial"/>
              <a:buChar char="•"/>
              <a:defRPr>
                <a:latin typeface="Arial"/>
                <a:ea typeface="Arial"/>
                <a:cs typeface="Arial"/>
                <a:sym typeface="Arial"/>
              </a:defRPr>
            </a:pPr>
            <a:r>
              <a:rPr dirty="0"/>
              <a:t>(hit some of the highlights from the Features &amp; Benefits).</a:t>
            </a:r>
          </a:p>
          <a:p>
            <a:pPr marL="178026" indent="-178026">
              <a:buSzPct val="100000"/>
              <a:buFont typeface="Arial"/>
              <a:buChar char="•"/>
              <a:defRPr>
                <a:latin typeface="Arial"/>
                <a:ea typeface="Arial"/>
                <a:cs typeface="Arial"/>
                <a:sym typeface="Arial"/>
              </a:defRPr>
            </a:pPr>
            <a:r>
              <a:rPr dirty="0"/>
              <a:t>Again, this is about providing an effective Internet presence.  If the business owner’s current solution doesn’t allow for customer reviews or wish lists, is it an effective internet presence?  Nope!</a:t>
            </a:r>
            <a:endParaRPr lang="en-US" dirty="0"/>
          </a:p>
          <a:p>
            <a:pPr marL="178026" indent="-178026">
              <a:buSzPct val="100000"/>
              <a:buFont typeface="Arial"/>
              <a:buChar char="•"/>
              <a:defRPr>
                <a:latin typeface="Arial"/>
                <a:ea typeface="Arial"/>
                <a:cs typeface="Arial"/>
                <a:sym typeface="Arial"/>
              </a:defRPr>
            </a:pPr>
            <a:r>
              <a:rPr lang="en-US" dirty="0"/>
              <a:t>No transaction fees!</a:t>
            </a:r>
            <a:endParaRPr dirty="0"/>
          </a:p>
        </p:txBody>
      </p:sp>
    </p:spTree>
    <p:extLst>
      <p:ext uri="{BB962C8B-B14F-4D97-AF65-F5344CB8AC3E}">
        <p14:creationId xmlns:p14="http://schemas.microsoft.com/office/powerpoint/2010/main" val="2064042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Self Explanatory </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ea typeface="+mn-ea"/>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prstClr val="black"/>
              </a:solidFill>
              <a:effectLst/>
              <a:uLnTx/>
              <a:uFillTx/>
              <a:latin typeface="Calibri"/>
              <a:ea typeface="+mn-ea"/>
              <a:cs typeface="Calibri"/>
              <a:sym typeface="Calibri"/>
            </a:endParaRPr>
          </a:p>
        </p:txBody>
      </p:sp>
    </p:spTree>
    <p:extLst>
      <p:ext uri="{BB962C8B-B14F-4D97-AF65-F5344CB8AC3E}">
        <p14:creationId xmlns:p14="http://schemas.microsoft.com/office/powerpoint/2010/main" val="249318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Share</a:t>
            </a:r>
            <a:r>
              <a:rPr lang="en-US" baseline="0" dirty="0"/>
              <a:t> Stories!</a:t>
            </a:r>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15</a:t>
            </a:fld>
            <a:endParaRPr lang="en-US" dirty="0"/>
          </a:p>
        </p:txBody>
      </p:sp>
    </p:spTree>
    <p:extLst>
      <p:ext uri="{BB962C8B-B14F-4D97-AF65-F5344CB8AC3E}">
        <p14:creationId xmlns:p14="http://schemas.microsoft.com/office/powerpoint/2010/main" val="1765171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16</a:t>
            </a:fld>
            <a:endParaRPr lang="en-US" dirty="0"/>
          </a:p>
        </p:txBody>
      </p:sp>
    </p:spTree>
    <p:extLst>
      <p:ext uri="{BB962C8B-B14F-4D97-AF65-F5344CB8AC3E}">
        <p14:creationId xmlns:p14="http://schemas.microsoft.com/office/powerpoint/2010/main" val="2079371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1422197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18</a:t>
            </a:fld>
            <a:endParaRPr lang="en-US" dirty="0"/>
          </a:p>
        </p:txBody>
      </p:sp>
    </p:spTree>
    <p:extLst>
      <p:ext uri="{BB962C8B-B14F-4D97-AF65-F5344CB8AC3E}">
        <p14:creationId xmlns:p14="http://schemas.microsoft.com/office/powerpoint/2010/main" val="262390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9730" tIns="44865" rIns="89730" bIns="44865"/>
          <a:lstStyle/>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A65588CC-F53D-EF4C-9A21-3CFECB934B9B}"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131530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20</a:t>
            </a:fld>
            <a:endParaRPr lang="en-US" dirty="0"/>
          </a:p>
        </p:txBody>
      </p:sp>
    </p:spTree>
    <p:extLst>
      <p:ext uri="{BB962C8B-B14F-4D97-AF65-F5344CB8AC3E}">
        <p14:creationId xmlns:p14="http://schemas.microsoft.com/office/powerpoint/2010/main" val="119062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Self explanatory</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9B5AA12-FA8A-5B42-BA32-0F5ACD533C34}" type="slidenum">
              <a:rPr lang="en-US" smtClean="0"/>
              <a:t>3</a:t>
            </a:fld>
            <a:endParaRPr lang="en-US"/>
          </a:p>
        </p:txBody>
      </p:sp>
    </p:spTree>
    <p:extLst>
      <p:ext uri="{BB962C8B-B14F-4D97-AF65-F5344CB8AC3E}">
        <p14:creationId xmlns:p14="http://schemas.microsoft.com/office/powerpoint/2010/main" val="203788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21</a:t>
            </a:fld>
            <a:endParaRPr lang="en-US" dirty="0"/>
          </a:p>
        </p:txBody>
      </p:sp>
    </p:spTree>
    <p:extLst>
      <p:ext uri="{BB962C8B-B14F-4D97-AF65-F5344CB8AC3E}">
        <p14:creationId xmlns:p14="http://schemas.microsoft.com/office/powerpoint/2010/main" val="2075764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8061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1996553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94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a:p>
            <a:endParaRPr lang="en-US" dirty="0"/>
          </a:p>
          <a:p>
            <a:pPr eaLnBrk="1" hangingPunct="1"/>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200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72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a:p>
            <a:endParaRPr lang="en-US" dirty="0"/>
          </a:p>
          <a:p>
            <a:pPr eaLnBrk="1" hangingPunct="1"/>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28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29</a:t>
            </a:fld>
            <a:endParaRPr lang="en-US" dirty="0"/>
          </a:p>
        </p:txBody>
      </p:sp>
    </p:spTree>
    <p:extLst>
      <p:ext uri="{BB962C8B-B14F-4D97-AF65-F5344CB8AC3E}">
        <p14:creationId xmlns:p14="http://schemas.microsoft.com/office/powerpoint/2010/main" val="390351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30</a:t>
            </a:fld>
            <a:endParaRPr lang="en-US" dirty="0"/>
          </a:p>
        </p:txBody>
      </p:sp>
    </p:spTree>
    <p:extLst>
      <p:ext uri="{BB962C8B-B14F-4D97-AF65-F5344CB8AC3E}">
        <p14:creationId xmlns:p14="http://schemas.microsoft.com/office/powerpoint/2010/main" val="694093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31</a:t>
            </a:fld>
            <a:endParaRPr lang="en-US" dirty="0"/>
          </a:p>
        </p:txBody>
      </p:sp>
    </p:spTree>
    <p:extLst>
      <p:ext uri="{BB962C8B-B14F-4D97-AF65-F5344CB8AC3E}">
        <p14:creationId xmlns:p14="http://schemas.microsoft.com/office/powerpoint/2010/main" val="177256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eaLnBrk="1" hangingPunct="1">
              <a:buFontTx/>
              <a:buChar char="•"/>
            </a:pPr>
            <a:r>
              <a:rPr lang="en-US" dirty="0">
                <a:latin typeface="Arial" pitchFamily="34" charset="0"/>
              </a:rPr>
              <a:t>Here are some talking points:</a:t>
            </a:r>
          </a:p>
          <a:p>
            <a:pPr lvl="1" eaLnBrk="1" hangingPunct="1">
              <a:buFontTx/>
              <a:buChar char="•"/>
            </a:pPr>
            <a:r>
              <a:rPr lang="en-US" baseline="0" dirty="0">
                <a:latin typeface="Arial" pitchFamily="34" charset="0"/>
              </a:rPr>
              <a:t> We are all consumers of websites in our every day lives.  Think about where you read your news, socialize etc.  </a:t>
            </a:r>
          </a:p>
          <a:p>
            <a:pPr lvl="1" eaLnBrk="1" hangingPunct="1">
              <a:buFontTx/>
              <a:buChar char="•"/>
            </a:pPr>
            <a:r>
              <a:rPr lang="en-US" baseline="0" dirty="0">
                <a:latin typeface="Arial" pitchFamily="34" charset="0"/>
              </a:rPr>
              <a:t> Would you agree that people are plugged in and get much of their information online?</a:t>
            </a:r>
          </a:p>
          <a:p>
            <a:pPr lvl="1" eaLnBrk="1" hangingPunct="1">
              <a:buFontTx/>
              <a:buChar char="•"/>
            </a:pPr>
            <a:r>
              <a:rPr lang="en-US" baseline="0" dirty="0">
                <a:latin typeface="Arial" pitchFamily="34" charset="0"/>
              </a:rPr>
              <a:t> Businesses need to be online so they can interact with their customers and potential customers</a:t>
            </a:r>
          </a:p>
          <a:p>
            <a:pPr lvl="1" eaLnBrk="1" hangingPunct="1">
              <a:buFontTx/>
              <a:buChar char="•"/>
            </a:pPr>
            <a:r>
              <a:rPr lang="en-US" baseline="0" dirty="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424183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32</a:t>
            </a:fld>
            <a:endParaRPr lang="en-US" dirty="0"/>
          </a:p>
        </p:txBody>
      </p:sp>
    </p:spTree>
    <p:extLst>
      <p:ext uri="{BB962C8B-B14F-4D97-AF65-F5344CB8AC3E}">
        <p14:creationId xmlns:p14="http://schemas.microsoft.com/office/powerpoint/2010/main" val="854294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26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4627" indent="-184627">
              <a:buSzPct val="100000"/>
              <a:buFont typeface="Arial"/>
              <a:buChar char="•"/>
              <a:defRPr>
                <a:latin typeface="Arial"/>
                <a:ea typeface="Arial"/>
                <a:cs typeface="Arial"/>
                <a:sym typeface="Arial"/>
              </a:defRPr>
            </a:pPr>
            <a:r>
              <a:t>Earning potential will be demonstrated in terms of short term and long term growth potential</a:t>
            </a:r>
          </a:p>
        </p:txBody>
      </p:sp>
    </p:spTree>
    <p:extLst>
      <p:ext uri="{BB962C8B-B14F-4D97-AF65-F5344CB8AC3E}">
        <p14:creationId xmlns:p14="http://schemas.microsoft.com/office/powerpoint/2010/main" val="1679123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85D0A05-9588-CB40-8786-998045DD7E47}" type="slidenum">
              <a:rPr lang="en-US" smtClean="0"/>
              <a:t>36</a:t>
            </a:fld>
            <a:endParaRPr lang="en-US"/>
          </a:p>
        </p:txBody>
      </p:sp>
    </p:spTree>
    <p:extLst>
      <p:ext uri="{BB962C8B-B14F-4D97-AF65-F5344CB8AC3E}">
        <p14:creationId xmlns:p14="http://schemas.microsoft.com/office/powerpoint/2010/main" val="427496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r>
              <a:rPr lang="en-US" b="1" i="0" u="sng" dirty="0">
                <a:latin typeface="Arial" pitchFamily="34" charset="0"/>
              </a:rPr>
              <a:t>TRAINER’S NOTES:</a:t>
            </a:r>
          </a:p>
          <a:p>
            <a:pPr marL="184618" indent="-184618">
              <a:buFont typeface="Arial"/>
              <a:buChar char="•"/>
            </a:pPr>
            <a:r>
              <a:rPr lang="en-US" i="0" dirty="0">
                <a:latin typeface="Arial" pitchFamily="34" charset="0"/>
              </a:rPr>
              <a:t>Long</a:t>
            </a:r>
            <a:r>
              <a:rPr lang="en-US" i="0" baseline="0" dirty="0">
                <a:latin typeface="Arial" pitchFamily="34" charset="0"/>
              </a:rPr>
              <a:t> Term Potential for WCOS = Ongoing BV and Retail Profits</a:t>
            </a:r>
          </a:p>
          <a:p>
            <a:pPr marL="184618" indent="-184618">
              <a:buFont typeface="Arial"/>
              <a:buChar char="•"/>
            </a:pPr>
            <a:r>
              <a:rPr lang="en-US" i="0" baseline="0" dirty="0">
                <a:latin typeface="Arial" pitchFamily="34" charset="0"/>
              </a:rPr>
              <a:t>Describe Business Volume as a unit point value attached to each product and service based on profit margin which will accumulate to pay out additional commissions on Gross Business (Sales) Volume.</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prstClr val="black"/>
              </a:solidFill>
              <a:effectLst/>
              <a:uLnTx/>
              <a:uFillTx/>
              <a:latin typeface="Calibri"/>
              <a:cs typeface="Calibri"/>
              <a:sym typeface="Calibri"/>
            </a:endParaRPr>
          </a:p>
        </p:txBody>
      </p:sp>
    </p:spTree>
    <p:extLst>
      <p:ext uri="{BB962C8B-B14F-4D97-AF65-F5344CB8AC3E}">
        <p14:creationId xmlns:p14="http://schemas.microsoft.com/office/powerpoint/2010/main" val="63627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Shape 1499"/>
          <p:cNvSpPr>
            <a:spLocks noGrp="1" noRot="1" noChangeAspect="1"/>
          </p:cNvSpPr>
          <p:nvPr>
            <p:ph type="sldImg"/>
          </p:nvPr>
        </p:nvSpPr>
        <p:spPr>
          <a:xfrm>
            <a:off x="457200" y="719138"/>
            <a:ext cx="6400800" cy="3600450"/>
          </a:xfrm>
          <a:prstGeom prst="rect">
            <a:avLst/>
          </a:prstGeom>
        </p:spPr>
        <p:txBody>
          <a:bodyPr/>
          <a:lstStyle/>
          <a:p>
            <a:endParaRPr/>
          </a:p>
        </p:txBody>
      </p:sp>
      <p:sp>
        <p:nvSpPr>
          <p:cNvPr id="1500" name="Shape 1500"/>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Take a look at what the Digital Marketing Products generate </a:t>
            </a:r>
          </a:p>
          <a:p>
            <a:pPr marL="188134" indent="-188134">
              <a:buSzPct val="100000"/>
              <a:buFont typeface="Arial"/>
              <a:buChar char="•"/>
              <a:defRPr b="1" u="sng">
                <a:latin typeface="Arial"/>
                <a:ea typeface="Arial"/>
                <a:cs typeface="Arial"/>
                <a:sym typeface="Arial"/>
              </a:defRPr>
            </a:pPr>
            <a:r>
              <a:t>Remember, full pricing and BV is available on mawc411.com/support.html</a:t>
            </a:r>
          </a:p>
          <a:p>
            <a:endParaRPr/>
          </a:p>
        </p:txBody>
      </p:sp>
    </p:spTree>
    <p:extLst>
      <p:ext uri="{BB962C8B-B14F-4D97-AF65-F5344CB8AC3E}">
        <p14:creationId xmlns:p14="http://schemas.microsoft.com/office/powerpoint/2010/main" val="781047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spcBef>
                <a:spcPts val="437"/>
              </a:spcBef>
              <a:buFont typeface="Arial"/>
              <a:buChar char="•"/>
            </a:pPr>
            <a:r>
              <a:rPr lang="en-US" dirty="0">
                <a:latin typeface="Arial" pitchFamily="34" charset="0"/>
                <a:ea typeface="MS Gothic" pitchFamily="49" charset="-128"/>
              </a:rPr>
              <a:t>What does that do for us?</a:t>
            </a:r>
          </a:p>
          <a:p>
            <a:pPr marL="184618" indent="-184618">
              <a:spcBef>
                <a:spcPts val="437"/>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84618" indent="-184618">
              <a:spcBef>
                <a:spcPts val="437"/>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84618" indent="-184618">
              <a:spcBef>
                <a:spcPts val="437"/>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84618" indent="-184618">
              <a:spcBef>
                <a:spcPts val="437"/>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84618" indent="-184618">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997598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40</a:t>
            </a:fld>
            <a:endParaRPr lang="en-US" dirty="0"/>
          </a:p>
        </p:txBody>
      </p:sp>
    </p:spTree>
    <p:extLst>
      <p:ext uri="{BB962C8B-B14F-4D97-AF65-F5344CB8AC3E}">
        <p14:creationId xmlns:p14="http://schemas.microsoft.com/office/powerpoint/2010/main" val="2020138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41</a:t>
            </a:fld>
            <a:endParaRPr lang="en-US" dirty="0"/>
          </a:p>
        </p:txBody>
      </p:sp>
    </p:spTree>
    <p:extLst>
      <p:ext uri="{BB962C8B-B14F-4D97-AF65-F5344CB8AC3E}">
        <p14:creationId xmlns:p14="http://schemas.microsoft.com/office/powerpoint/2010/main" val="1108867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Describe the Network in terms of referral alliances of businesses they may already  collaborate with. Graphic Designers, SEO firms, Ad agencies, Web Developers, Stay at home freelancers, Traditional business owners</a:t>
            </a:r>
          </a:p>
        </p:txBody>
      </p:sp>
    </p:spTree>
    <p:extLst>
      <p:ext uri="{BB962C8B-B14F-4D97-AF65-F5344CB8AC3E}">
        <p14:creationId xmlns:p14="http://schemas.microsoft.com/office/powerpoint/2010/main" val="197755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 examples:</a:t>
            </a:r>
          </a:p>
          <a:p>
            <a:r>
              <a:rPr lang="en-US" dirty="0"/>
              <a:t>Point to your name badge </a:t>
            </a:r>
          </a:p>
          <a:p>
            <a:r>
              <a:rPr lang="en-US" dirty="0"/>
              <a:t>Hiking Trails</a:t>
            </a:r>
          </a:p>
          <a:p>
            <a:r>
              <a:rPr lang="en-US" dirty="0"/>
              <a:t>Shuffle a deck of cards</a:t>
            </a:r>
          </a:p>
          <a:p>
            <a:r>
              <a:rPr lang="en-US" dirty="0"/>
              <a:t>Hit</a:t>
            </a:r>
            <a:r>
              <a:rPr lang="en-US" baseline="0" dirty="0"/>
              <a:t> Director </a:t>
            </a:r>
          </a:p>
          <a:p>
            <a:br>
              <a:rPr lang="en-US" baseline="0" dirty="0"/>
            </a:br>
            <a:r>
              <a:rPr lang="en-US" baseline="0" dirty="0"/>
              <a:t>They all have key things in common that must be applied –  people need to find their groove to apply those things to get where they need to be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9B5AA12-FA8A-5B42-BA32-0F5ACD533C34}" type="slidenum">
              <a:rPr lang="en-US" smtClean="0"/>
              <a:t>5</a:t>
            </a:fld>
            <a:endParaRPr lang="en-US"/>
          </a:p>
        </p:txBody>
      </p:sp>
    </p:spTree>
    <p:extLst>
      <p:ext uri="{BB962C8B-B14F-4D97-AF65-F5344CB8AC3E}">
        <p14:creationId xmlns:p14="http://schemas.microsoft.com/office/powerpoint/2010/main" val="1024353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46</a:t>
            </a:fld>
            <a:endParaRPr lang="en-US" dirty="0"/>
          </a:p>
        </p:txBody>
      </p:sp>
    </p:spTree>
    <p:extLst>
      <p:ext uri="{BB962C8B-B14F-4D97-AF65-F5344CB8AC3E}">
        <p14:creationId xmlns:p14="http://schemas.microsoft.com/office/powerpoint/2010/main" val="108904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47</a:t>
            </a:fld>
            <a:endParaRPr lang="en-US" dirty="0"/>
          </a:p>
        </p:txBody>
      </p:sp>
    </p:spTree>
    <p:extLst>
      <p:ext uri="{BB962C8B-B14F-4D97-AF65-F5344CB8AC3E}">
        <p14:creationId xmlns:p14="http://schemas.microsoft.com/office/powerpoint/2010/main" val="370851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1175" indent="-181175">
              <a:buFont typeface="Arial"/>
              <a:buChar char="•"/>
            </a:pPr>
            <a:r>
              <a:rPr lang="en-US">
                <a:latin typeface="Arial" pitchFamily="34" charset="0"/>
              </a:rPr>
              <a:t>Self explanatory </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99374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Self explanatory</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9B5AA12-FA8A-5B42-BA32-0F5ACD533C34}" type="slidenum">
              <a:rPr lang="en-US" smtClean="0"/>
              <a:t>6</a:t>
            </a:fld>
            <a:endParaRPr lang="en-US"/>
          </a:p>
        </p:txBody>
      </p:sp>
    </p:spTree>
    <p:extLst>
      <p:ext uri="{BB962C8B-B14F-4D97-AF65-F5344CB8AC3E}">
        <p14:creationId xmlns:p14="http://schemas.microsoft.com/office/powerpoint/2010/main" val="185079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Self explanatory</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9B5AA12-FA8A-5B42-BA32-0F5ACD533C34}" type="slidenum">
              <a:rPr lang="en-US" smtClean="0"/>
              <a:t>7</a:t>
            </a:fld>
            <a:endParaRPr lang="en-US"/>
          </a:p>
        </p:txBody>
      </p:sp>
    </p:spTree>
    <p:extLst>
      <p:ext uri="{BB962C8B-B14F-4D97-AF65-F5344CB8AC3E}">
        <p14:creationId xmlns:p14="http://schemas.microsoft.com/office/powerpoint/2010/main" val="95862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699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Transition slide</a:t>
            </a:r>
          </a:p>
          <a:p>
            <a:endParaRPr lang="en-US" dirty="0"/>
          </a:p>
        </p:txBody>
      </p:sp>
    </p:spTree>
    <p:extLst>
      <p:ext uri="{BB962C8B-B14F-4D97-AF65-F5344CB8AC3E}">
        <p14:creationId xmlns:p14="http://schemas.microsoft.com/office/powerpoint/2010/main" val="955343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We offer Online Solutions, such as…..</a:t>
            </a:r>
          </a:p>
          <a:p>
            <a:pPr marL="181175" indent="-181175">
              <a:buFont typeface="Arial"/>
              <a:buChar char="•"/>
            </a:pPr>
            <a:r>
              <a:rPr lang="en-US" dirty="0"/>
              <a:t>We offer Merchant Services, such as…</a:t>
            </a:r>
          </a:p>
          <a:p>
            <a:pPr marL="181175" indent="-181175">
              <a:buFont typeface="Arial"/>
              <a:buChar char="•"/>
            </a:pPr>
            <a:r>
              <a:rPr lang="en-US" dirty="0"/>
              <a:t>And we offer clients the ability to become Shop.com Partners, ShopLocal customers, or Preferred Customers to save money on business expenses.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5D0A05-9588-CB40-8786-998045DD7E47}" type="slidenum">
              <a:rPr lang="en-US" smtClean="0"/>
              <a:t>10</a:t>
            </a:fld>
            <a:endParaRPr lang="en-US"/>
          </a:p>
        </p:txBody>
      </p:sp>
    </p:spTree>
    <p:extLst>
      <p:ext uri="{BB962C8B-B14F-4D97-AF65-F5344CB8AC3E}">
        <p14:creationId xmlns:p14="http://schemas.microsoft.com/office/powerpoint/2010/main" val="74853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80187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803079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586757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160555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123409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898479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268957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927461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8854150"/>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530221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408041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6214444"/>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910283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862430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72145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595580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516118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343979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045590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916919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121748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851555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6158029"/>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377020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36874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540222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6385263"/>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8335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588155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9029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21278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829507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930625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245194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607683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423803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860499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59368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57161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1026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510198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56774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7350663"/>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139990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50824"/>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764471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335023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523227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13439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485258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49686694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935319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73693386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195570695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9296351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22658121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1157225014"/>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28417011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87685278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93579630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04480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8361193"/>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096568"/>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9950468"/>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148629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020654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1621419"/>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20701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3975639"/>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084403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13519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881468"/>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218482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619537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352775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642342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958267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04803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71531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217103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572541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690925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2761907"/>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3799395"/>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9785907"/>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2944538"/>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246120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309292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516298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04088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8941508"/>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607578"/>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767298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59803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172790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278478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289070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98930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711045"/>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214058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4835643"/>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24061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39815254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29262467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35594421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99237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71598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751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45760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31277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19936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51293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9376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679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3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88920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E2F6-4D54-2043-923C-F4502E13EE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6A60D8-91E7-C048-8FAF-B56E2891F9B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D3C259C-5955-9548-A68D-96BED37305D5}"/>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5" name="Footer Placeholder 4">
            <a:extLst>
              <a:ext uri="{FF2B5EF4-FFF2-40B4-BE49-F238E27FC236}">
                <a16:creationId xmlns:a16="http://schemas.microsoft.com/office/drawing/2014/main" id="{9337FB66-8A05-694D-A600-DBC2C1F06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AECEB-1A69-B241-9127-21F03A8EB99D}"/>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502646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17FD-0DA5-A945-86A9-4889E65C26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2C3F8-3059-C84E-A59A-B5423BFC60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DE43C-8861-2C47-8E6C-350D1D387414}"/>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5" name="Footer Placeholder 4">
            <a:extLst>
              <a:ext uri="{FF2B5EF4-FFF2-40B4-BE49-F238E27FC236}">
                <a16:creationId xmlns:a16="http://schemas.microsoft.com/office/drawing/2014/main" id="{8E857102-9896-1D4F-8F9A-23D198197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17471-1DD3-9E48-8EBC-A39EA27F7A86}"/>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9999857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50D0-6369-2D40-A023-2308918D8B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1AE5254-EA42-234F-A2CF-0B7DFCF0309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0A177C-629E-B74C-8239-5F9DB6A7FB21}"/>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5" name="Footer Placeholder 4">
            <a:extLst>
              <a:ext uri="{FF2B5EF4-FFF2-40B4-BE49-F238E27FC236}">
                <a16:creationId xmlns:a16="http://schemas.microsoft.com/office/drawing/2014/main" id="{B20D7662-5AB7-0D4D-891E-880730C88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43865-FA4E-4144-97DA-35A7F7BCEAE4}"/>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11729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793E-F2D1-BE4D-B36E-60C4294A7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3FFDA-9333-C644-B6AD-21877D2FA09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1F819-F40E-D446-A974-32AA7631D06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B4386-C1BC-2F47-91D9-6EB374E076F3}"/>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6" name="Footer Placeholder 5">
            <a:extLst>
              <a:ext uri="{FF2B5EF4-FFF2-40B4-BE49-F238E27FC236}">
                <a16:creationId xmlns:a16="http://schemas.microsoft.com/office/drawing/2014/main" id="{623D2513-C561-F649-8B84-125EE845A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C66CD-CBCA-5C44-B1DD-14108F6741DE}"/>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40280704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37BB-E73A-6741-A7AF-A70F95125EC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778F27-0713-0D4D-8CD9-0F2CFC5ABF5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DD6BFFD-6A02-114F-A4A8-2EF38BAB8D3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B156D-B015-1C4B-8C97-F906FF3259E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59FB404-565F-1A42-A408-079C94E9F206}"/>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A466FC-55F4-8448-AD98-22783D984ACC}"/>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8" name="Footer Placeholder 7">
            <a:extLst>
              <a:ext uri="{FF2B5EF4-FFF2-40B4-BE49-F238E27FC236}">
                <a16:creationId xmlns:a16="http://schemas.microsoft.com/office/drawing/2014/main" id="{DC9F2555-EFD8-6144-9F29-5FEDE5062A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749FAB-C733-CD4D-88F7-E055732757A3}"/>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4449125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DBC9-C3CA-864A-8E2C-F97076DCA4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79A22-F9F5-3048-9AD4-CA11BB85B6E2}"/>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4" name="Footer Placeholder 3">
            <a:extLst>
              <a:ext uri="{FF2B5EF4-FFF2-40B4-BE49-F238E27FC236}">
                <a16:creationId xmlns:a16="http://schemas.microsoft.com/office/drawing/2014/main" id="{891BE928-42E0-FC48-B272-1CE30655D4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4BDC2-5527-D64D-9308-BE456AA31DEB}"/>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7481488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BBA7-BA93-9247-AB93-E017CF5B4C0D}"/>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3" name="Footer Placeholder 2">
            <a:extLst>
              <a:ext uri="{FF2B5EF4-FFF2-40B4-BE49-F238E27FC236}">
                <a16:creationId xmlns:a16="http://schemas.microsoft.com/office/drawing/2014/main" id="{F4FFF58A-EE83-A443-90F6-6F72DE2DC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AC6BB-5B9A-FE43-A538-280B73131293}"/>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942345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0726-485C-2D45-BBF7-9A60EF0D2C2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196EA0-4D22-6041-A0BA-A21DA1D047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ECBDBF-CE1B-8B40-A395-FF829FB3EE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778E73D-89B9-FB41-9336-069530D63B40}"/>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6" name="Footer Placeholder 5">
            <a:extLst>
              <a:ext uri="{FF2B5EF4-FFF2-40B4-BE49-F238E27FC236}">
                <a16:creationId xmlns:a16="http://schemas.microsoft.com/office/drawing/2014/main" id="{42E02682-1C67-1149-8FA1-85CEE297E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40D89-2172-0F4C-ACCE-FE1434D92BF1}"/>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9940593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8EB5-7274-164B-896C-DC30BAA5B01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300AB98-6797-784C-9A6A-2F0733672E8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DB890D-9102-0E49-BA7E-8DB2A68F68E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EB9CF07-C071-C445-AC30-D7A8B1EA43B9}"/>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6" name="Footer Placeholder 5">
            <a:extLst>
              <a:ext uri="{FF2B5EF4-FFF2-40B4-BE49-F238E27FC236}">
                <a16:creationId xmlns:a16="http://schemas.microsoft.com/office/drawing/2014/main" id="{9136E29D-7EB1-8C4A-8C8C-C9BEBF3A9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01485-B2C4-564B-B18D-6C307EA2966A}"/>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4050209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F433-1394-C14F-955B-ADAFE2F368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1FEA22-CD79-D540-B671-BF562FAE95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FF37-4494-DD42-BDB4-CA1A88F110B7}"/>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5" name="Footer Placeholder 4">
            <a:extLst>
              <a:ext uri="{FF2B5EF4-FFF2-40B4-BE49-F238E27FC236}">
                <a16:creationId xmlns:a16="http://schemas.microsoft.com/office/drawing/2014/main" id="{0C3C9C22-8858-0B40-80C1-8222E5802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8643A-1491-A748-BB11-606B6B9E3C67}"/>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1999060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3C941-9AE5-EC46-A505-F943787386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3C931-938E-2D47-BB98-6CCBC405CC3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1794C-58EC-BA41-BB30-02469B8315A7}"/>
              </a:ext>
            </a:extLst>
          </p:cNvPr>
          <p:cNvSpPr>
            <a:spLocks noGrp="1"/>
          </p:cNvSpPr>
          <p:nvPr>
            <p:ph type="dt" sz="half" idx="10"/>
          </p:nvPr>
        </p:nvSpPr>
        <p:spPr/>
        <p:txBody>
          <a:bodyPr/>
          <a:lstStyle/>
          <a:p>
            <a:fld id="{19D9D709-F4D0-914E-AF1F-85F9FA5F19EA}" type="datetimeFigureOut">
              <a:rPr lang="en-US" smtClean="0"/>
              <a:t>2/20/2019</a:t>
            </a:fld>
            <a:endParaRPr lang="en-US"/>
          </a:p>
        </p:txBody>
      </p:sp>
      <p:sp>
        <p:nvSpPr>
          <p:cNvPr id="5" name="Footer Placeholder 4">
            <a:extLst>
              <a:ext uri="{FF2B5EF4-FFF2-40B4-BE49-F238E27FC236}">
                <a16:creationId xmlns:a16="http://schemas.microsoft.com/office/drawing/2014/main" id="{9CEDCE79-87F1-B046-A6B3-9FA0D63DC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DE749-DFE6-3342-A7AD-D90BE9047B46}"/>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903563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7.xml"/><Relationship Id="rId21" Type="http://schemas.openxmlformats.org/officeDocument/2006/relationships/slideLayout" Target="../slideLayouts/slideLayout122.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63" Type="http://schemas.openxmlformats.org/officeDocument/2006/relationships/slideLayout" Target="../slideLayouts/slideLayout164.xml"/><Relationship Id="rId68" Type="http://schemas.openxmlformats.org/officeDocument/2006/relationships/slideLayout" Target="../slideLayouts/slideLayout169.xml"/><Relationship Id="rId84" Type="http://schemas.openxmlformats.org/officeDocument/2006/relationships/slideLayout" Target="../slideLayouts/slideLayout185.xml"/><Relationship Id="rId89" Type="http://schemas.openxmlformats.org/officeDocument/2006/relationships/slideLayout" Target="../slideLayouts/slideLayout190.xml"/><Relationship Id="rId16" Type="http://schemas.openxmlformats.org/officeDocument/2006/relationships/slideLayout" Target="../slideLayouts/slideLayout117.xml"/><Relationship Id="rId11" Type="http://schemas.openxmlformats.org/officeDocument/2006/relationships/slideLayout" Target="../slideLayouts/slideLayout112.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53" Type="http://schemas.openxmlformats.org/officeDocument/2006/relationships/slideLayout" Target="../slideLayouts/slideLayout154.xml"/><Relationship Id="rId58" Type="http://schemas.openxmlformats.org/officeDocument/2006/relationships/slideLayout" Target="../slideLayouts/slideLayout159.xml"/><Relationship Id="rId74" Type="http://schemas.openxmlformats.org/officeDocument/2006/relationships/slideLayout" Target="../slideLayouts/slideLayout175.xml"/><Relationship Id="rId79" Type="http://schemas.openxmlformats.org/officeDocument/2006/relationships/slideLayout" Target="../slideLayouts/slideLayout180.xml"/><Relationship Id="rId102" Type="http://schemas.openxmlformats.org/officeDocument/2006/relationships/theme" Target="../theme/theme2.xml"/><Relationship Id="rId5" Type="http://schemas.openxmlformats.org/officeDocument/2006/relationships/slideLayout" Target="../slideLayouts/slideLayout106.xml"/><Relationship Id="rId90" Type="http://schemas.openxmlformats.org/officeDocument/2006/relationships/slideLayout" Target="../slideLayouts/slideLayout191.xml"/><Relationship Id="rId95" Type="http://schemas.openxmlformats.org/officeDocument/2006/relationships/slideLayout" Target="../slideLayouts/slideLayout196.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64" Type="http://schemas.openxmlformats.org/officeDocument/2006/relationships/slideLayout" Target="../slideLayouts/slideLayout165.xml"/><Relationship Id="rId69" Type="http://schemas.openxmlformats.org/officeDocument/2006/relationships/slideLayout" Target="../slideLayouts/slideLayout170.xml"/><Relationship Id="rId80" Type="http://schemas.openxmlformats.org/officeDocument/2006/relationships/slideLayout" Target="../slideLayouts/slideLayout181.xml"/><Relationship Id="rId85" Type="http://schemas.openxmlformats.org/officeDocument/2006/relationships/slideLayout" Target="../slideLayouts/slideLayout186.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59" Type="http://schemas.openxmlformats.org/officeDocument/2006/relationships/slideLayout" Target="../slideLayouts/slideLayout160.xml"/><Relationship Id="rId67" Type="http://schemas.openxmlformats.org/officeDocument/2006/relationships/slideLayout" Target="../slideLayouts/slideLayout168.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54" Type="http://schemas.openxmlformats.org/officeDocument/2006/relationships/slideLayout" Target="../slideLayouts/slideLayout155.xml"/><Relationship Id="rId62" Type="http://schemas.openxmlformats.org/officeDocument/2006/relationships/slideLayout" Target="../slideLayouts/slideLayout163.xml"/><Relationship Id="rId70" Type="http://schemas.openxmlformats.org/officeDocument/2006/relationships/slideLayout" Target="../slideLayouts/slideLayout171.xml"/><Relationship Id="rId75" Type="http://schemas.openxmlformats.org/officeDocument/2006/relationships/slideLayout" Target="../slideLayouts/slideLayout176.xml"/><Relationship Id="rId83" Type="http://schemas.openxmlformats.org/officeDocument/2006/relationships/slideLayout" Target="../slideLayouts/slideLayout184.xml"/><Relationship Id="rId88" Type="http://schemas.openxmlformats.org/officeDocument/2006/relationships/slideLayout" Target="../slideLayouts/slideLayout189.xml"/><Relationship Id="rId91" Type="http://schemas.openxmlformats.org/officeDocument/2006/relationships/slideLayout" Target="../slideLayouts/slideLayout192.xml"/><Relationship Id="rId96" Type="http://schemas.openxmlformats.org/officeDocument/2006/relationships/slideLayout" Target="../slideLayouts/slideLayout19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slideLayout" Target="../slideLayouts/slideLayout150.xml"/><Relationship Id="rId57" Type="http://schemas.openxmlformats.org/officeDocument/2006/relationships/slideLayout" Target="../slideLayouts/slideLayout158.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52" Type="http://schemas.openxmlformats.org/officeDocument/2006/relationships/slideLayout" Target="../slideLayouts/slideLayout153.xml"/><Relationship Id="rId60" Type="http://schemas.openxmlformats.org/officeDocument/2006/relationships/slideLayout" Target="../slideLayouts/slideLayout161.xml"/><Relationship Id="rId65" Type="http://schemas.openxmlformats.org/officeDocument/2006/relationships/slideLayout" Target="../slideLayouts/slideLayout166.xml"/><Relationship Id="rId73" Type="http://schemas.openxmlformats.org/officeDocument/2006/relationships/slideLayout" Target="../slideLayouts/slideLayout174.xml"/><Relationship Id="rId78" Type="http://schemas.openxmlformats.org/officeDocument/2006/relationships/slideLayout" Target="../slideLayouts/slideLayout179.xml"/><Relationship Id="rId81" Type="http://schemas.openxmlformats.org/officeDocument/2006/relationships/slideLayout" Target="../slideLayouts/slideLayout182.xml"/><Relationship Id="rId86" Type="http://schemas.openxmlformats.org/officeDocument/2006/relationships/slideLayout" Target="../slideLayouts/slideLayout187.xml"/><Relationship Id="rId94" Type="http://schemas.openxmlformats.org/officeDocument/2006/relationships/slideLayout" Target="../slideLayouts/slideLayout195.xml"/><Relationship Id="rId99" Type="http://schemas.openxmlformats.org/officeDocument/2006/relationships/slideLayout" Target="../slideLayouts/slideLayout200.xml"/><Relationship Id="rId101" Type="http://schemas.openxmlformats.org/officeDocument/2006/relationships/slideLayout" Target="../slideLayouts/slideLayout20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9" Type="http://schemas.openxmlformats.org/officeDocument/2006/relationships/slideLayout" Target="../slideLayouts/slideLayout140.xml"/><Relationship Id="rId34" Type="http://schemas.openxmlformats.org/officeDocument/2006/relationships/slideLayout" Target="../slideLayouts/slideLayout135.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6" Type="http://schemas.openxmlformats.org/officeDocument/2006/relationships/slideLayout" Target="../slideLayouts/slideLayout177.xml"/><Relationship Id="rId97" Type="http://schemas.openxmlformats.org/officeDocument/2006/relationships/slideLayout" Target="../slideLayouts/slideLayout198.xml"/><Relationship Id="rId7" Type="http://schemas.openxmlformats.org/officeDocument/2006/relationships/slideLayout" Target="../slideLayouts/slideLayout108.xml"/><Relationship Id="rId71" Type="http://schemas.openxmlformats.org/officeDocument/2006/relationships/slideLayout" Target="../slideLayouts/slideLayout172.xml"/><Relationship Id="rId92" Type="http://schemas.openxmlformats.org/officeDocument/2006/relationships/slideLayout" Target="../slideLayouts/slideLayout193.xml"/><Relationship Id="rId2" Type="http://schemas.openxmlformats.org/officeDocument/2006/relationships/slideLayout" Target="../slideLayouts/slideLayout103.xml"/><Relationship Id="rId29" Type="http://schemas.openxmlformats.org/officeDocument/2006/relationships/slideLayout" Target="../slideLayouts/slideLayout130.xml"/><Relationship Id="rId24" Type="http://schemas.openxmlformats.org/officeDocument/2006/relationships/slideLayout" Target="../slideLayouts/slideLayout125.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66" Type="http://schemas.openxmlformats.org/officeDocument/2006/relationships/slideLayout" Target="../slideLayouts/slideLayout167.xml"/><Relationship Id="rId87" Type="http://schemas.openxmlformats.org/officeDocument/2006/relationships/slideLayout" Target="../slideLayouts/slideLayout188.xml"/><Relationship Id="rId61" Type="http://schemas.openxmlformats.org/officeDocument/2006/relationships/slideLayout" Target="../slideLayouts/slideLayout162.xml"/><Relationship Id="rId82" Type="http://schemas.openxmlformats.org/officeDocument/2006/relationships/slideLayout" Target="../slideLayouts/slideLayout183.xml"/><Relationship Id="rId19" Type="http://schemas.openxmlformats.org/officeDocument/2006/relationships/slideLayout" Target="../slideLayouts/slideLayout120.xml"/><Relationship Id="rId14" Type="http://schemas.openxmlformats.org/officeDocument/2006/relationships/slideLayout" Target="../slideLayouts/slideLayout115.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56" Type="http://schemas.openxmlformats.org/officeDocument/2006/relationships/slideLayout" Target="../slideLayouts/slideLayout157.xml"/><Relationship Id="rId77" Type="http://schemas.openxmlformats.org/officeDocument/2006/relationships/slideLayout" Target="../slideLayouts/slideLayout178.xml"/><Relationship Id="rId100" Type="http://schemas.openxmlformats.org/officeDocument/2006/relationships/slideLayout" Target="../slideLayouts/slideLayout201.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72" Type="http://schemas.openxmlformats.org/officeDocument/2006/relationships/slideLayout" Target="../slideLayouts/slideLayout173.xml"/><Relationship Id="rId93" Type="http://schemas.openxmlformats.org/officeDocument/2006/relationships/slideLayout" Target="../slideLayouts/slideLayout194.xml"/><Relationship Id="rId98" Type="http://schemas.openxmlformats.org/officeDocument/2006/relationships/slideLayout" Target="../slideLayouts/slideLayout199.xml"/><Relationship Id="rId3" Type="http://schemas.openxmlformats.org/officeDocument/2006/relationships/slideLayout" Target="../slideLayouts/slideLayout10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theme" Target="../theme/theme3.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4.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40243951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 id="2147483809" r:id="rId58"/>
    <p:sldLayoutId id="2147483810" r:id="rId59"/>
    <p:sldLayoutId id="2147483811" r:id="rId60"/>
    <p:sldLayoutId id="2147483812" r:id="rId61"/>
    <p:sldLayoutId id="2147483813" r:id="rId62"/>
    <p:sldLayoutId id="2147483814" r:id="rId63"/>
    <p:sldLayoutId id="2147483815" r:id="rId64"/>
    <p:sldLayoutId id="2147483816" r:id="rId65"/>
    <p:sldLayoutId id="2147483817" r:id="rId66"/>
    <p:sldLayoutId id="2147483818" r:id="rId67"/>
    <p:sldLayoutId id="2147483819" r:id="rId68"/>
    <p:sldLayoutId id="2147483820" r:id="rId69"/>
    <p:sldLayoutId id="2147483821" r:id="rId70"/>
    <p:sldLayoutId id="2147483822" r:id="rId71"/>
    <p:sldLayoutId id="2147483823" r:id="rId72"/>
    <p:sldLayoutId id="2147483824" r:id="rId73"/>
    <p:sldLayoutId id="2147483825" r:id="rId74"/>
    <p:sldLayoutId id="2147483826" r:id="rId75"/>
    <p:sldLayoutId id="2147483827" r:id="rId76"/>
    <p:sldLayoutId id="2147483828" r:id="rId77"/>
    <p:sldLayoutId id="2147483829" r:id="rId78"/>
    <p:sldLayoutId id="2147483830" r:id="rId79"/>
    <p:sldLayoutId id="2147483831" r:id="rId80"/>
    <p:sldLayoutId id="2147483832" r:id="rId81"/>
    <p:sldLayoutId id="2147483833" r:id="rId82"/>
    <p:sldLayoutId id="2147483834" r:id="rId83"/>
    <p:sldLayoutId id="2147483835" r:id="rId84"/>
    <p:sldLayoutId id="2147483836" r:id="rId85"/>
    <p:sldLayoutId id="2147483837" r:id="rId86"/>
    <p:sldLayoutId id="2147483838" r:id="rId87"/>
    <p:sldLayoutId id="2147483839" r:id="rId88"/>
    <p:sldLayoutId id="2147483840" r:id="rId89"/>
    <p:sldLayoutId id="2147483841" r:id="rId90"/>
    <p:sldLayoutId id="2147483842" r:id="rId91"/>
    <p:sldLayoutId id="2147483843" r:id="rId92"/>
    <p:sldLayoutId id="2147483844" r:id="rId93"/>
    <p:sldLayoutId id="2147483845" r:id="rId94"/>
    <p:sldLayoutId id="2147483846" r:id="rId95"/>
    <p:sldLayoutId id="2147483847" r:id="rId96"/>
    <p:sldLayoutId id="2147483848" r:id="rId97"/>
    <p:sldLayoutId id="2147483849" r:id="rId98"/>
    <p:sldLayoutId id="2147483850" r:id="rId99"/>
    <p:sldLayoutId id="2147483851" r:id="rId100"/>
    <p:sldLayoutId id="2147483852"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46" tIns="34289" rIns="68546"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46" tIns="34289" rIns="68546"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46" tIns="34289" rIns="68546" bIns="34289" rtlCol="0" anchor="ctr"/>
          <a:lstStyle>
            <a:lvl1pPr algn="l">
              <a:defRPr sz="900" b="0" i="0">
                <a:solidFill>
                  <a:schemeClr val="tx1">
                    <a:tint val="75000"/>
                  </a:schemeClr>
                </a:solidFill>
                <a:latin typeface="Helvetica Regular" charset="0"/>
              </a:defRPr>
            </a:lvl1pPr>
          </a:lstStyle>
          <a:p>
            <a:pPr defTabSz="685409" hangingPunct="1"/>
            <a:fld id="{56BD8FD8-A34D-43B1-A759-8AA482760513}" type="datetimeFigureOut">
              <a:rPr lang="en-US" kern="1200" smtClean="0">
                <a:solidFill>
                  <a:prstClr val="black">
                    <a:tint val="75000"/>
                  </a:prstClr>
                </a:solidFill>
              </a:rPr>
              <a:pPr defTabSz="685409" hangingPunct="1"/>
              <a:t>2/20/2019</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46" tIns="34289" rIns="68546" bIns="34289" rtlCol="0" anchor="ctr"/>
          <a:lstStyle>
            <a:lvl1pPr algn="ctr">
              <a:defRPr sz="900" b="0" i="0">
                <a:solidFill>
                  <a:schemeClr val="tx1">
                    <a:tint val="75000"/>
                  </a:schemeClr>
                </a:solidFill>
                <a:latin typeface="Helvetica Regular" charset="0"/>
              </a:defRPr>
            </a:lvl1pPr>
          </a:lstStyle>
          <a:p>
            <a:pPr defTabSz="685409"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46" tIns="34289" rIns="68546" bIns="34289" rtlCol="0" anchor="ctr"/>
          <a:lstStyle>
            <a:lvl1pPr algn="r">
              <a:defRPr sz="900" b="0" i="0">
                <a:solidFill>
                  <a:schemeClr val="tx1">
                    <a:tint val="75000"/>
                  </a:schemeClr>
                </a:solidFill>
                <a:latin typeface="Helvetica Regular" charset="0"/>
              </a:defRPr>
            </a:lvl1pPr>
          </a:lstStyle>
          <a:p>
            <a:pPr defTabSz="685409" hangingPunct="1"/>
            <a:fld id="{580BBA8B-F5A8-4DFD-BF96-4A143B49FF35}" type="slidenum">
              <a:rPr lang="en-US" kern="1200" smtClean="0">
                <a:solidFill>
                  <a:prstClr val="black">
                    <a:tint val="75000"/>
                  </a:prstClr>
                </a:solidFill>
              </a:rPr>
              <a:pPr defTabSz="685409"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140632259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txStyles>
    <p:titleStyle>
      <a:lvl1pPr algn="l" defTabSz="68540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7156-A5EB-1D49-9535-E7746B6C3AD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AFAA91-2890-CF44-BFB4-7B1CBBB552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59347-FA0F-B444-A037-22EFBF76A9B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D9D709-F4D0-914E-AF1F-85F9FA5F19EA}" type="datetimeFigureOut">
              <a:rPr lang="en-US" smtClean="0"/>
              <a:t>2/20/2019</a:t>
            </a:fld>
            <a:endParaRPr lang="en-US"/>
          </a:p>
        </p:txBody>
      </p:sp>
      <p:sp>
        <p:nvSpPr>
          <p:cNvPr id="5" name="Footer Placeholder 4">
            <a:extLst>
              <a:ext uri="{FF2B5EF4-FFF2-40B4-BE49-F238E27FC236}">
                <a16:creationId xmlns:a16="http://schemas.microsoft.com/office/drawing/2014/main" id="{4AA17BA2-D839-E446-B95E-BFA08FBFFD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794903-2D8B-7B4D-8651-0DE04A62E1F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56C8AE-40AB-154E-BC75-B8C134A19BD2}" type="slidenum">
              <a:rPr lang="en-US" smtClean="0"/>
              <a:t>‹#›</a:t>
            </a:fld>
            <a:endParaRPr lang="en-US"/>
          </a:p>
        </p:txBody>
      </p:sp>
    </p:spTree>
    <p:extLst>
      <p:ext uri="{BB962C8B-B14F-4D97-AF65-F5344CB8AC3E}">
        <p14:creationId xmlns:p14="http://schemas.microsoft.com/office/powerpoint/2010/main" val="23820866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tiff"/><Relationship Id="rId11" Type="http://schemas.openxmlformats.org/officeDocument/2006/relationships/image" Target="../media/image43.tiff"/><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9.tiff"/><Relationship Id="rId9"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51.tiff"/><Relationship Id="rId7" Type="http://schemas.openxmlformats.org/officeDocument/2006/relationships/image" Target="../media/image52.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18.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18.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18.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18.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218.xml"/></Relationships>
</file>

<file path=ppt/slides/_rels/slide2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tiff"/><Relationship Id="rId4" Type="http://schemas.openxmlformats.org/officeDocument/2006/relationships/image" Target="../media/image67.tiff"/></Relationships>
</file>

<file path=ppt/slides/_rels/slide3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2.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1.png"/><Relationship Id="rId7"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03.xml"/><Relationship Id="rId6" Type="http://schemas.microsoft.com/office/2007/relationships/hdphoto" Target="../media/hdphoto4.wdp"/><Relationship Id="rId5" Type="http://schemas.openxmlformats.org/officeDocument/2006/relationships/image" Target="../media/image72.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35.xml"/><Relationship Id="rId1" Type="http://schemas.openxmlformats.org/officeDocument/2006/relationships/slideLayout" Target="../slideLayouts/slideLayout103.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6.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image" Target="../media/image104.tiff"/><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2.tiff"/><Relationship Id="rId5" Type="http://schemas.openxmlformats.org/officeDocument/2006/relationships/image" Target="../media/image101.tiff"/><Relationship Id="rId4" Type="http://schemas.openxmlformats.org/officeDocument/2006/relationships/image" Target="../media/image100.png"/><Relationship Id="rId9" Type="http://schemas.openxmlformats.org/officeDocument/2006/relationships/image" Target="../media/image10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42.xml"/><Relationship Id="rId1" Type="http://schemas.openxmlformats.org/officeDocument/2006/relationships/slideLayout" Target="../slideLayouts/slideLayout207.xml"/><Relationship Id="rId4" Type="http://schemas.openxmlformats.org/officeDocument/2006/relationships/image" Target="../media/image107.tiff"/></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tif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45473"/>
            <a:ext cx="9169053" cy="6123618"/>
          </a:xfrm>
          <a:prstGeom prst="rect">
            <a:avLst/>
          </a:prstGeom>
        </p:spPr>
      </p:pic>
      <p:sp>
        <p:nvSpPr>
          <p:cNvPr id="1117" name="Shape 1117"/>
          <p:cNvSpPr/>
          <p:nvPr/>
        </p:nvSpPr>
        <p:spPr>
          <a:xfrm>
            <a:off x="-6264" y="3742659"/>
            <a:ext cx="9144001" cy="1220266"/>
          </a:xfrm>
          <a:prstGeom prst="rect">
            <a:avLst/>
          </a:prstGeom>
          <a:solidFill>
            <a:srgbClr val="00B0F0">
              <a:alpha val="84000"/>
            </a:srgbClr>
          </a:solidFill>
          <a:ln w="25400">
            <a:solidFill>
              <a:srgbClr val="00B0F0"/>
            </a:solidFill>
          </a:ln>
        </p:spPr>
        <p:txBody>
          <a:bodyPr lIns="45719" rIns="45719" anchor="ctr"/>
          <a:lstStyle/>
          <a:p>
            <a:pPr algn="ctr" defTabSz="914400">
              <a:defRPr>
                <a:solidFill>
                  <a:srgbClr val="FFFFFF"/>
                </a:solidFill>
              </a:defRPr>
            </a:pPr>
            <a:endParaRPr/>
          </a:p>
        </p:txBody>
      </p:sp>
      <p:sp>
        <p:nvSpPr>
          <p:cNvPr id="1118" name="Shape 1118"/>
          <p:cNvSpPr/>
          <p:nvPr/>
        </p:nvSpPr>
        <p:spPr>
          <a:xfrm>
            <a:off x="-25052" y="3875498"/>
            <a:ext cx="9162789" cy="7017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90000"/>
              </a:lnSpc>
              <a:defRPr sz="3200" spc="200">
                <a:solidFill>
                  <a:srgbClr val="FFFFFF"/>
                </a:solidFill>
                <a:latin typeface="+mn-lt"/>
                <a:ea typeface="+mn-ea"/>
                <a:cs typeface="+mn-cs"/>
                <a:sym typeface="Helvetica"/>
              </a:defRPr>
            </a:lvl1pPr>
          </a:lstStyle>
          <a:p>
            <a:r>
              <a:rPr sz="4400" dirty="0">
                <a:latin typeface="Pathway Gothic One" charset="0"/>
                <a:ea typeface="Pathway Gothic One" charset="0"/>
                <a:cs typeface="Pathway Gothic One" charset="0"/>
              </a:rPr>
              <a:t>WEBCENTER </a:t>
            </a:r>
            <a:r>
              <a:rPr lang="en-US" sz="4400" dirty="0">
                <a:latin typeface="Pathway Gothic One" charset="0"/>
                <a:ea typeface="Pathway Gothic One" charset="0"/>
                <a:cs typeface="Pathway Gothic One" charset="0"/>
              </a:rPr>
              <a:t>PRO PROGRAM</a:t>
            </a:r>
            <a:endParaRPr sz="4400" dirty="0">
              <a:latin typeface="Pathway Gothic One" charset="0"/>
              <a:ea typeface="Pathway Gothic One" charset="0"/>
              <a:cs typeface="Pathway Gothic One" charset="0"/>
            </a:endParaRPr>
          </a:p>
        </p:txBody>
      </p:sp>
      <p:sp>
        <p:nvSpPr>
          <p:cNvPr id="1119" name="Shape 1119"/>
          <p:cNvSpPr/>
          <p:nvPr/>
        </p:nvSpPr>
        <p:spPr>
          <a:xfrm>
            <a:off x="-6264" y="3464521"/>
            <a:ext cx="785621" cy="1310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0">
                <a:solidFill>
                  <a:srgbClr val="FFFFFF"/>
                </a:solidFill>
                <a:latin typeface="+mn-lt"/>
                <a:ea typeface="+mn-ea"/>
                <a:cs typeface="+mn-cs"/>
                <a:sym typeface="Helvetica"/>
              </a:defRPr>
            </a:lvl1pPr>
          </a:lstStyle>
          <a:p>
            <a:r>
              <a:rPr dirty="0"/>
              <a:t>[</a:t>
            </a:r>
          </a:p>
        </p:txBody>
      </p:sp>
      <p:sp>
        <p:nvSpPr>
          <p:cNvPr id="1120" name="Shape 1120"/>
          <p:cNvSpPr/>
          <p:nvPr/>
        </p:nvSpPr>
        <p:spPr>
          <a:xfrm>
            <a:off x="8688580" y="3464521"/>
            <a:ext cx="726573" cy="1310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0">
                <a:solidFill>
                  <a:srgbClr val="FFFFFF"/>
                </a:solidFill>
                <a:latin typeface="+mn-lt"/>
                <a:ea typeface="+mn-ea"/>
                <a:cs typeface="+mn-cs"/>
                <a:sym typeface="Helvetica"/>
              </a:defRPr>
            </a:lvl1pPr>
          </a:lstStyle>
          <a:p>
            <a:r>
              <a:rPr dirty="0"/>
              <a:t>]</a:t>
            </a:r>
          </a:p>
        </p:txBody>
      </p:sp>
      <p:sp>
        <p:nvSpPr>
          <p:cNvPr id="1121" name="Shape 1121"/>
          <p:cNvSpPr/>
          <p:nvPr/>
        </p:nvSpPr>
        <p:spPr>
          <a:xfrm>
            <a:off x="0" y="4497023"/>
            <a:ext cx="9162789" cy="4247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90000"/>
              </a:lnSpc>
              <a:defRPr sz="2000" spc="200">
                <a:solidFill>
                  <a:srgbClr val="FFFFFF"/>
                </a:solidFill>
                <a:latin typeface="+mn-lt"/>
                <a:ea typeface="+mn-ea"/>
                <a:cs typeface="+mn-cs"/>
                <a:sym typeface="Helvetica"/>
              </a:defRPr>
            </a:lvl1pPr>
          </a:lstStyle>
          <a:p>
            <a:r>
              <a:rPr sz="2400" dirty="0">
                <a:latin typeface="Pathway Gothic One" charset="0"/>
                <a:ea typeface="Pathway Gothic One" charset="0"/>
                <a:cs typeface="Pathway Gothic One" charset="0"/>
              </a:rPr>
              <a:t>A SYSTEM FOR YOUR SUCCESS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2427694"/>
          </a:xfrm>
          <a:prstGeom prst="rect">
            <a:avLst/>
          </a:prstGeom>
        </p:spPr>
      </p:pic>
      <p:sp>
        <p:nvSpPr>
          <p:cNvPr id="6" name="Title 1"/>
          <p:cNvSpPr txBox="1">
            <a:spLocks/>
          </p:cNvSpPr>
          <p:nvPr/>
        </p:nvSpPr>
        <p:spPr>
          <a:xfrm>
            <a:off x="183125" y="2286368"/>
            <a:ext cx="8729717"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cap="all" dirty="0">
                <a:solidFill>
                  <a:srgbClr val="00B0F0"/>
                </a:solidFill>
                <a:latin typeface="Pathway Gothic One" charset="0"/>
                <a:ea typeface="Pathway Gothic One" charset="0"/>
                <a:cs typeface="Pathway Gothic One" charset="0"/>
              </a:rPr>
              <a:t>A COMPREHENSIVE DIGITAL STRATEGY</a:t>
            </a:r>
          </a:p>
        </p:txBody>
      </p:sp>
      <p:grpSp>
        <p:nvGrpSpPr>
          <p:cNvPr id="15" name="Group 14"/>
          <p:cNvGrpSpPr/>
          <p:nvPr/>
        </p:nvGrpSpPr>
        <p:grpSpPr>
          <a:xfrm>
            <a:off x="3248092" y="2731409"/>
            <a:ext cx="2886154" cy="820807"/>
            <a:chOff x="157597" y="3783017"/>
            <a:chExt cx="2886154" cy="707886"/>
          </a:xfrm>
        </p:grpSpPr>
        <p:sp>
          <p:nvSpPr>
            <p:cNvPr id="8" name="Rectangle 7"/>
            <p:cNvSpPr/>
            <p:nvPr/>
          </p:nvSpPr>
          <p:spPr>
            <a:xfrm>
              <a:off x="157597" y="3804489"/>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latin typeface="Pathway Gothic One" charset="0"/>
                <a:ea typeface="Pathway Gothic One" charset="0"/>
                <a:cs typeface="Pathway Gothic One" charset="0"/>
              </a:endParaRPr>
            </a:p>
          </p:txBody>
        </p:sp>
        <p:sp>
          <p:nvSpPr>
            <p:cNvPr id="12" name="TextBox 11"/>
            <p:cNvSpPr txBox="1"/>
            <p:nvPr/>
          </p:nvSpPr>
          <p:spPr>
            <a:xfrm>
              <a:off x="207465" y="3783017"/>
              <a:ext cx="2836286" cy="707886"/>
            </a:xfrm>
            <a:prstGeom prst="rect">
              <a:avLst/>
            </a:prstGeom>
            <a:noFill/>
          </p:spPr>
          <p:txBody>
            <a:bodyPr wrap="square" rtlCol="0">
              <a:spAutoFit/>
            </a:bodyPr>
            <a:lstStyle/>
            <a:p>
              <a:pPr algn="ctr">
                <a:spcAft>
                  <a:spcPts val="1200"/>
                </a:spcAft>
              </a:pPr>
              <a:r>
                <a:rPr lang="en-US" sz="2000" b="1" dirty="0">
                  <a:latin typeface="Pathway Gothic One" charset="0"/>
                  <a:ea typeface="Pathway Gothic One" charset="0"/>
                  <a:cs typeface="Pathway Gothic One" charset="0"/>
                </a:rPr>
                <a:t>MERCHANT</a:t>
              </a:r>
              <a:r>
                <a:rPr lang="en-US" b="1" dirty="0">
                  <a:latin typeface="Pathway Gothic One" charset="0"/>
                  <a:ea typeface="Pathway Gothic One" charset="0"/>
                  <a:cs typeface="Pathway Gothic One" charset="0"/>
                </a:rPr>
                <a:t> </a:t>
              </a:r>
              <a:r>
                <a:rPr lang="en-US" sz="2000" b="1" dirty="0">
                  <a:latin typeface="Pathway Gothic One" charset="0"/>
                  <a:ea typeface="Pathway Gothic One" charset="0"/>
                  <a:cs typeface="Pathway Gothic One" charset="0"/>
                </a:rPr>
                <a:t>SERVICES</a:t>
              </a:r>
              <a:endParaRPr lang="en-US" b="1" dirty="0">
                <a:latin typeface="Pathway Gothic One" charset="0"/>
                <a:ea typeface="Pathway Gothic One" charset="0"/>
                <a:cs typeface="Pathway Gothic One" charset="0"/>
              </a:endParaRPr>
            </a:p>
          </p:txBody>
        </p:sp>
      </p:grpSp>
      <p:grpSp>
        <p:nvGrpSpPr>
          <p:cNvPr id="16" name="Group 15"/>
          <p:cNvGrpSpPr/>
          <p:nvPr/>
        </p:nvGrpSpPr>
        <p:grpSpPr>
          <a:xfrm>
            <a:off x="195430" y="2731409"/>
            <a:ext cx="2837793" cy="820807"/>
            <a:chOff x="183125" y="3267150"/>
            <a:chExt cx="2837793" cy="707886"/>
          </a:xfrm>
        </p:grpSpPr>
        <p:sp>
          <p:nvSpPr>
            <p:cNvPr id="17" name="Rectangle 16"/>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latin typeface="Pathway Gothic One" charset="0"/>
                <a:ea typeface="Pathway Gothic One" charset="0"/>
                <a:cs typeface="Pathway Gothic One" charset="0"/>
              </a:endParaRPr>
            </a:p>
          </p:txBody>
        </p:sp>
        <p:sp>
          <p:nvSpPr>
            <p:cNvPr id="18" name="TextBox 17"/>
            <p:cNvSpPr txBox="1"/>
            <p:nvPr/>
          </p:nvSpPr>
          <p:spPr>
            <a:xfrm>
              <a:off x="297182" y="3267150"/>
              <a:ext cx="2679635" cy="707886"/>
            </a:xfrm>
            <a:prstGeom prst="rect">
              <a:avLst/>
            </a:prstGeom>
            <a:noFill/>
          </p:spPr>
          <p:txBody>
            <a:bodyPr wrap="square" rtlCol="0">
              <a:spAutoFit/>
            </a:bodyPr>
            <a:lstStyle/>
            <a:p>
              <a:pPr algn="ctr">
                <a:spcAft>
                  <a:spcPts val="1200"/>
                </a:spcAft>
              </a:pPr>
              <a:r>
                <a:rPr lang="en-US" sz="2000" b="1" dirty="0">
                  <a:latin typeface="Pathway Gothic One" charset="0"/>
                  <a:ea typeface="Pathway Gothic One" charset="0"/>
                  <a:cs typeface="Pathway Gothic One" charset="0"/>
                </a:rPr>
                <a:t>ONLINE SOLUTIONS</a:t>
              </a:r>
            </a:p>
          </p:txBody>
        </p:sp>
      </p:grpSp>
      <p:grpSp>
        <p:nvGrpSpPr>
          <p:cNvPr id="20" name="Group 19"/>
          <p:cNvGrpSpPr/>
          <p:nvPr/>
        </p:nvGrpSpPr>
        <p:grpSpPr>
          <a:xfrm>
            <a:off x="6258240" y="2744364"/>
            <a:ext cx="2837793" cy="659143"/>
            <a:chOff x="183125" y="3288622"/>
            <a:chExt cx="2837793" cy="558164"/>
          </a:xfrm>
        </p:grpSpPr>
        <p:sp>
          <p:nvSpPr>
            <p:cNvPr id="21" name="Rectangle 20"/>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latin typeface="Pathway Gothic One" charset="0"/>
                <a:ea typeface="Pathway Gothic One" charset="0"/>
                <a:cs typeface="Pathway Gothic One" charset="0"/>
              </a:endParaRPr>
            </a:p>
          </p:txBody>
        </p:sp>
        <p:sp>
          <p:nvSpPr>
            <p:cNvPr id="22" name="TextBox 21"/>
            <p:cNvSpPr txBox="1"/>
            <p:nvPr/>
          </p:nvSpPr>
          <p:spPr>
            <a:xfrm>
              <a:off x="183125" y="3288622"/>
              <a:ext cx="2814746" cy="400110"/>
            </a:xfrm>
            <a:prstGeom prst="rect">
              <a:avLst/>
            </a:prstGeom>
            <a:noFill/>
          </p:spPr>
          <p:txBody>
            <a:bodyPr wrap="square" rtlCol="0">
              <a:spAutoFit/>
            </a:bodyPr>
            <a:lstStyle/>
            <a:p>
              <a:pPr algn="ctr">
                <a:spcAft>
                  <a:spcPts val="1200"/>
                </a:spcAft>
              </a:pPr>
              <a:r>
                <a:rPr lang="en-US" sz="2000" b="1" dirty="0">
                  <a:latin typeface="Pathway Gothic One" charset="0"/>
                  <a:ea typeface="Pathway Gothic One" charset="0"/>
                  <a:cs typeface="Pathway Gothic One" charset="0"/>
                </a:rPr>
                <a:t>CUSTOMERS</a:t>
              </a:r>
            </a:p>
          </p:txBody>
        </p:sp>
      </p:grpSp>
      <p:sp>
        <p:nvSpPr>
          <p:cNvPr id="23" name="TextBox 22"/>
          <p:cNvSpPr txBox="1"/>
          <p:nvPr/>
        </p:nvSpPr>
        <p:spPr>
          <a:xfrm>
            <a:off x="3484978" y="3490311"/>
            <a:ext cx="2481147" cy="854080"/>
          </a:xfrm>
          <a:prstGeom prst="rect">
            <a:avLst/>
          </a:prstGeom>
          <a:noFill/>
        </p:spPr>
        <p:txBody>
          <a:bodyPr wrap="square" rtlCol="0">
            <a:spAutoFit/>
          </a:bodyPr>
          <a:lstStyle/>
          <a:p>
            <a:pPr marL="257175" indent="-257175">
              <a:buFont typeface="Arial" charset="0"/>
              <a:buChar char="•"/>
            </a:pPr>
            <a:r>
              <a:rPr lang="en-US" sz="1650" dirty="0">
                <a:solidFill>
                  <a:schemeClr val="tx1">
                    <a:lumMod val="75000"/>
                    <a:lumOff val="25000"/>
                  </a:schemeClr>
                </a:solidFill>
              </a:rPr>
              <a:t>CREDIT CARD FEES</a:t>
            </a:r>
          </a:p>
          <a:p>
            <a:pPr marL="257175" indent="-257175">
              <a:buFont typeface="Arial" charset="0"/>
              <a:buChar char="•"/>
            </a:pPr>
            <a:r>
              <a:rPr lang="en-US" sz="1650" dirty="0">
                <a:solidFill>
                  <a:schemeClr val="tx1">
                    <a:lumMod val="75000"/>
                    <a:lumOff val="25000"/>
                  </a:schemeClr>
                </a:solidFill>
              </a:rPr>
              <a:t>REDUCE FEES</a:t>
            </a:r>
          </a:p>
          <a:p>
            <a:pPr marL="257175" indent="-257175">
              <a:buFont typeface="Arial" charset="0"/>
              <a:buChar char="•"/>
            </a:pPr>
            <a:r>
              <a:rPr lang="en-US" sz="1650" dirty="0">
                <a:solidFill>
                  <a:schemeClr val="tx1">
                    <a:lumMod val="75000"/>
                    <a:lumOff val="25000"/>
                  </a:schemeClr>
                </a:solidFill>
              </a:rPr>
              <a:t>CARD SWIPER </a:t>
            </a:r>
          </a:p>
        </p:txBody>
      </p:sp>
      <p:sp>
        <p:nvSpPr>
          <p:cNvPr id="24" name="TextBox 23"/>
          <p:cNvSpPr txBox="1"/>
          <p:nvPr/>
        </p:nvSpPr>
        <p:spPr>
          <a:xfrm>
            <a:off x="6448085" y="3475723"/>
            <a:ext cx="2695915" cy="1107996"/>
          </a:xfrm>
          <a:prstGeom prst="rect">
            <a:avLst/>
          </a:prstGeom>
          <a:noFill/>
        </p:spPr>
        <p:txBody>
          <a:bodyPr wrap="square" rtlCol="0">
            <a:spAutoFit/>
          </a:bodyPr>
          <a:lstStyle/>
          <a:p>
            <a:pPr marL="257175" indent="-257175">
              <a:buFont typeface="Arial" charset="0"/>
              <a:buChar char="•"/>
            </a:pPr>
            <a:r>
              <a:rPr lang="en-US" sz="1650" dirty="0">
                <a:solidFill>
                  <a:schemeClr val="tx1">
                    <a:lumMod val="75000"/>
                    <a:lumOff val="25000"/>
                  </a:schemeClr>
                </a:solidFill>
              </a:rPr>
              <a:t>SHOP.COM PARTNER</a:t>
            </a:r>
          </a:p>
          <a:p>
            <a:pPr marL="257175" indent="-257175">
              <a:buFont typeface="Arial" charset="0"/>
              <a:buChar char="•"/>
            </a:pPr>
            <a:r>
              <a:rPr lang="en-US" sz="1650" dirty="0">
                <a:solidFill>
                  <a:schemeClr val="tx1">
                    <a:lumMod val="75000"/>
                    <a:lumOff val="25000"/>
                  </a:schemeClr>
                </a:solidFill>
              </a:rPr>
              <a:t>SHOP LOCAL</a:t>
            </a:r>
          </a:p>
          <a:p>
            <a:pPr marL="257175" indent="-257175">
              <a:buFont typeface="Arial" charset="0"/>
              <a:buChar char="•"/>
            </a:pPr>
            <a:r>
              <a:rPr lang="en-US" sz="1650" dirty="0">
                <a:solidFill>
                  <a:schemeClr val="tx1">
                    <a:lumMod val="75000"/>
                    <a:lumOff val="25000"/>
                  </a:schemeClr>
                </a:solidFill>
              </a:rPr>
              <a:t>PREFERRED CUSTOMER PROGRAM </a:t>
            </a:r>
          </a:p>
        </p:txBody>
      </p:sp>
      <p:sp>
        <p:nvSpPr>
          <p:cNvPr id="25" name="TextBox 24"/>
          <p:cNvSpPr txBox="1"/>
          <p:nvPr/>
        </p:nvSpPr>
        <p:spPr>
          <a:xfrm>
            <a:off x="373752" y="3490309"/>
            <a:ext cx="2481147" cy="1615827"/>
          </a:xfrm>
          <a:prstGeom prst="rect">
            <a:avLst/>
          </a:prstGeom>
          <a:noFill/>
        </p:spPr>
        <p:txBody>
          <a:bodyPr wrap="square" rtlCol="0">
            <a:spAutoFit/>
          </a:bodyPr>
          <a:lstStyle/>
          <a:p>
            <a:pPr marL="257175" indent="-257175">
              <a:buFont typeface="Arial" charset="0"/>
              <a:buChar char="•"/>
            </a:pPr>
            <a:r>
              <a:rPr lang="en-US" sz="1650" dirty="0">
                <a:solidFill>
                  <a:schemeClr val="tx1">
                    <a:lumMod val="75000"/>
                    <a:lumOff val="25000"/>
                  </a:schemeClr>
                </a:solidFill>
              </a:rPr>
              <a:t>WEBSITES</a:t>
            </a:r>
          </a:p>
          <a:p>
            <a:pPr marL="257175" indent="-257175">
              <a:buFont typeface="Arial" charset="0"/>
              <a:buChar char="•"/>
            </a:pPr>
            <a:r>
              <a:rPr lang="en-US" sz="1650" dirty="0">
                <a:solidFill>
                  <a:schemeClr val="tx1">
                    <a:lumMod val="75000"/>
                    <a:lumOff val="25000"/>
                  </a:schemeClr>
                </a:solidFill>
              </a:rPr>
              <a:t>ECOMMERCE</a:t>
            </a:r>
          </a:p>
          <a:p>
            <a:pPr marL="257175" indent="-257175">
              <a:buFont typeface="Arial" charset="0"/>
              <a:buChar char="•"/>
            </a:pPr>
            <a:r>
              <a:rPr lang="en-US" sz="1650" dirty="0">
                <a:solidFill>
                  <a:schemeClr val="tx1">
                    <a:lumMod val="75000"/>
                    <a:lumOff val="25000"/>
                  </a:schemeClr>
                </a:solidFill>
              </a:rPr>
              <a:t>GOOGLE</a:t>
            </a:r>
          </a:p>
          <a:p>
            <a:pPr marL="257175" indent="-257175">
              <a:buFont typeface="Arial" charset="0"/>
              <a:buChar char="•"/>
            </a:pPr>
            <a:r>
              <a:rPr lang="en-US" sz="1650" dirty="0">
                <a:solidFill>
                  <a:schemeClr val="tx1">
                    <a:lumMod val="75000"/>
                    <a:lumOff val="25000"/>
                  </a:schemeClr>
                </a:solidFill>
              </a:rPr>
              <a:t>SOCIAL MEDIA</a:t>
            </a:r>
          </a:p>
          <a:p>
            <a:pPr marL="257175" indent="-257175">
              <a:buFont typeface="Arial" charset="0"/>
              <a:buChar char="•"/>
            </a:pPr>
            <a:r>
              <a:rPr lang="en-US" sz="1650" dirty="0">
                <a:solidFill>
                  <a:schemeClr val="tx1">
                    <a:lumMod val="75000"/>
                    <a:lumOff val="25000"/>
                  </a:schemeClr>
                </a:solidFill>
              </a:rPr>
              <a:t>CONTENT</a:t>
            </a:r>
          </a:p>
          <a:p>
            <a:pPr marL="257175" indent="-257175">
              <a:buFont typeface="Arial" charset="0"/>
              <a:buChar char="•"/>
            </a:pPr>
            <a:r>
              <a:rPr lang="en-US" sz="1650" dirty="0">
                <a:solidFill>
                  <a:schemeClr val="tx1">
                    <a:lumMod val="75000"/>
                    <a:lumOff val="25000"/>
                  </a:schemeClr>
                </a:solidFill>
              </a:rPr>
              <a:t>COMMUNICATION</a:t>
            </a:r>
          </a:p>
        </p:txBody>
      </p:sp>
    </p:spTree>
    <p:extLst>
      <p:ext uri="{BB962C8B-B14F-4D97-AF65-F5344CB8AC3E}">
        <p14:creationId xmlns:p14="http://schemas.microsoft.com/office/powerpoint/2010/main" val="10583896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12" name="Shape 1212"/>
          <p:cNvSpPr/>
          <p:nvPr/>
        </p:nvSpPr>
        <p:spPr>
          <a:xfrm>
            <a:off x="0" y="666756"/>
            <a:ext cx="9144000"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914400">
              <a:defRPr sz="3600" b="1" cap="all">
                <a:solidFill>
                  <a:srgbClr val="00B0F0"/>
                </a:solidFill>
              </a:defRPr>
            </a:lvl1pPr>
          </a:lstStyle>
          <a:p>
            <a:r>
              <a:t>What Makes Us Different</a:t>
            </a:r>
          </a:p>
        </p:txBody>
      </p:sp>
      <p:sp>
        <p:nvSpPr>
          <p:cNvPr id="1213" name="Shape 1213"/>
          <p:cNvSpPr/>
          <p:nvPr/>
        </p:nvSpPr>
        <p:spPr>
          <a:xfrm flipH="1">
            <a:off x="4571999" y="1733550"/>
            <a:ext cx="1" cy="2514601"/>
          </a:xfrm>
          <a:prstGeom prst="line">
            <a:avLst/>
          </a:prstGeom>
          <a:ln>
            <a:solidFill>
              <a:srgbClr val="A6A6A6"/>
            </a:solidFill>
          </a:ln>
        </p:spPr>
        <p:txBody>
          <a:bodyPr lIns="45719" rIns="45719"/>
          <a:lstStyle/>
          <a:p>
            <a:endParaRPr/>
          </a:p>
        </p:txBody>
      </p:sp>
      <p:sp>
        <p:nvSpPr>
          <p:cNvPr id="1214" name="Shape 1214"/>
          <p:cNvSpPr/>
          <p:nvPr/>
        </p:nvSpPr>
        <p:spPr>
          <a:xfrm>
            <a:off x="838200" y="3486150"/>
            <a:ext cx="3352800"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914400">
              <a:spcBef>
                <a:spcPts val="600"/>
              </a:spcBef>
              <a:defRPr>
                <a:solidFill>
                  <a:srgbClr val="FFFFFF"/>
                </a:solidFill>
              </a:defRPr>
            </a:lvl1pPr>
          </a:lstStyle>
          <a:p>
            <a:r>
              <a:t>Our clients are getting more than just a website, they are getting an entire online marketing strategy.  </a:t>
            </a:r>
          </a:p>
        </p:txBody>
      </p:sp>
      <p:sp>
        <p:nvSpPr>
          <p:cNvPr id="1215" name="Shape 1215"/>
          <p:cNvSpPr/>
          <p:nvPr/>
        </p:nvSpPr>
        <p:spPr>
          <a:xfrm>
            <a:off x="5105400" y="3486150"/>
            <a:ext cx="2819400" cy="929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914400">
              <a:spcBef>
                <a:spcPts val="600"/>
              </a:spcBef>
              <a:defRPr>
                <a:solidFill>
                  <a:srgbClr val="FFFFFF"/>
                </a:solidFill>
              </a:defRPr>
            </a:lvl1pPr>
          </a:lstStyle>
          <a:p>
            <a:r>
              <a:t>Let’s take a look at the myriad of tools and options that our clients have.</a:t>
            </a:r>
          </a:p>
        </p:txBody>
      </p:sp>
      <p:pic>
        <p:nvPicPr>
          <p:cNvPr id="1216" name="image9.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67400" y="2125713"/>
            <a:ext cx="1143000" cy="1131839"/>
          </a:xfrm>
          <a:prstGeom prst="rect">
            <a:avLst/>
          </a:prstGeom>
          <a:ln w="12700">
            <a:miter lim="400000"/>
          </a:ln>
        </p:spPr>
      </p:pic>
      <p:pic>
        <p:nvPicPr>
          <p:cNvPr id="1217" name="image10.png" descr="C:\Users\Junaed\Downloads\domain1.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68859" y="1896215"/>
            <a:ext cx="1691482" cy="1453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03472" y="816829"/>
            <a:ext cx="5029200" cy="5334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a:solidFill>
                  <a:srgbClr val="00B0F0"/>
                </a:solidFill>
                <a:latin typeface="Calibri"/>
              </a:rPr>
              <a:t>MORE THAN JUST A WEBSITE</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10" y="0"/>
            <a:ext cx="3068227"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4488" y="1546411"/>
            <a:ext cx="5949512" cy="2846691"/>
          </a:xfrm>
          <a:prstGeom prst="rect">
            <a:avLst/>
          </a:prstGeom>
        </p:spPr>
      </p:pic>
    </p:spTree>
    <p:extLst>
      <p:ext uri="{BB962C8B-B14F-4D97-AF65-F5344CB8AC3E}">
        <p14:creationId xmlns:p14="http://schemas.microsoft.com/office/powerpoint/2010/main" val="98875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42" name="Shape 1342"/>
          <p:cNvSpPr/>
          <p:nvPr/>
        </p:nvSpPr>
        <p:spPr>
          <a:xfrm>
            <a:off x="0" y="0"/>
            <a:ext cx="9220200" cy="5143500"/>
          </a:xfrm>
          <a:prstGeom prst="rect">
            <a:avLst/>
          </a:prstGeom>
          <a:solidFill>
            <a:srgbClr val="000000">
              <a:alpha val="80000"/>
            </a:srgbClr>
          </a:solidFill>
          <a:ln w="12700">
            <a:miter lim="400000"/>
          </a:ln>
        </p:spPr>
        <p:txBody>
          <a:bodyPr lIns="45719" rIns="45719" anchor="ctr"/>
          <a:lstStyle/>
          <a:p>
            <a:pPr algn="ctr" defTabSz="914400">
              <a:defRPr>
                <a:solidFill>
                  <a:srgbClr val="FFFFFF"/>
                </a:solidFill>
              </a:defRPr>
            </a:pPr>
            <a:endParaRPr/>
          </a:p>
        </p:txBody>
      </p:sp>
      <p:sp>
        <p:nvSpPr>
          <p:cNvPr id="1343" name="Shape 1343"/>
          <p:cNvSpPr/>
          <p:nvPr/>
        </p:nvSpPr>
        <p:spPr>
          <a:xfrm>
            <a:off x="304800" y="2800350"/>
            <a:ext cx="8534401" cy="0"/>
          </a:xfrm>
          <a:prstGeom prst="line">
            <a:avLst/>
          </a:prstGeom>
          <a:ln>
            <a:solidFill>
              <a:srgbClr val="595959"/>
            </a:solidFill>
          </a:ln>
        </p:spPr>
        <p:txBody>
          <a:bodyPr lIns="45719" rIns="45719"/>
          <a:lstStyle/>
          <a:p>
            <a:endParaRPr/>
          </a:p>
        </p:txBody>
      </p:sp>
      <p:sp>
        <p:nvSpPr>
          <p:cNvPr id="1344" name="Shape 1344"/>
          <p:cNvSpPr/>
          <p:nvPr/>
        </p:nvSpPr>
        <p:spPr>
          <a:xfrm flipH="1">
            <a:off x="1600199" y="1809750"/>
            <a:ext cx="2" cy="2057401"/>
          </a:xfrm>
          <a:prstGeom prst="line">
            <a:avLst/>
          </a:prstGeom>
          <a:ln>
            <a:solidFill>
              <a:srgbClr val="595959"/>
            </a:solidFill>
          </a:ln>
        </p:spPr>
        <p:txBody>
          <a:bodyPr lIns="45719" rIns="45719"/>
          <a:lstStyle/>
          <a:p>
            <a:endParaRPr/>
          </a:p>
        </p:txBody>
      </p:sp>
      <p:sp>
        <p:nvSpPr>
          <p:cNvPr id="1345" name="Shape 1345"/>
          <p:cNvSpPr/>
          <p:nvPr/>
        </p:nvSpPr>
        <p:spPr>
          <a:xfrm flipH="1">
            <a:off x="3124200" y="1809750"/>
            <a:ext cx="1" cy="2057401"/>
          </a:xfrm>
          <a:prstGeom prst="line">
            <a:avLst/>
          </a:prstGeom>
          <a:ln>
            <a:solidFill>
              <a:srgbClr val="595959"/>
            </a:solidFill>
          </a:ln>
        </p:spPr>
        <p:txBody>
          <a:bodyPr lIns="45719" rIns="45719"/>
          <a:lstStyle/>
          <a:p>
            <a:endParaRPr/>
          </a:p>
        </p:txBody>
      </p:sp>
      <p:sp>
        <p:nvSpPr>
          <p:cNvPr id="1346" name="Shape 1346"/>
          <p:cNvSpPr/>
          <p:nvPr/>
        </p:nvSpPr>
        <p:spPr>
          <a:xfrm flipH="1">
            <a:off x="4571999" y="1809750"/>
            <a:ext cx="1" cy="2057401"/>
          </a:xfrm>
          <a:prstGeom prst="line">
            <a:avLst/>
          </a:prstGeom>
          <a:ln>
            <a:solidFill>
              <a:srgbClr val="595959"/>
            </a:solidFill>
          </a:ln>
        </p:spPr>
        <p:txBody>
          <a:bodyPr lIns="45719" rIns="45719"/>
          <a:lstStyle/>
          <a:p>
            <a:endParaRPr/>
          </a:p>
        </p:txBody>
      </p:sp>
      <p:sp>
        <p:nvSpPr>
          <p:cNvPr id="1347" name="Shape 1347"/>
          <p:cNvSpPr/>
          <p:nvPr/>
        </p:nvSpPr>
        <p:spPr>
          <a:xfrm flipH="1">
            <a:off x="6095999" y="1809750"/>
            <a:ext cx="1" cy="2057401"/>
          </a:xfrm>
          <a:prstGeom prst="line">
            <a:avLst/>
          </a:prstGeom>
          <a:ln>
            <a:solidFill>
              <a:srgbClr val="595959"/>
            </a:solidFill>
          </a:ln>
        </p:spPr>
        <p:txBody>
          <a:bodyPr lIns="45719" rIns="45719"/>
          <a:lstStyle/>
          <a:p>
            <a:endParaRPr/>
          </a:p>
        </p:txBody>
      </p:sp>
      <p:sp>
        <p:nvSpPr>
          <p:cNvPr id="1348" name="Shape 1348"/>
          <p:cNvSpPr/>
          <p:nvPr/>
        </p:nvSpPr>
        <p:spPr>
          <a:xfrm>
            <a:off x="7543800" y="1771650"/>
            <a:ext cx="0" cy="1028701"/>
          </a:xfrm>
          <a:prstGeom prst="line">
            <a:avLst/>
          </a:prstGeom>
          <a:ln>
            <a:solidFill>
              <a:srgbClr val="595959"/>
            </a:solidFill>
          </a:ln>
        </p:spPr>
        <p:txBody>
          <a:bodyPr lIns="45719" rIns="45719"/>
          <a:lstStyle/>
          <a:p>
            <a:endParaRPr/>
          </a:p>
        </p:txBody>
      </p:sp>
      <p:sp>
        <p:nvSpPr>
          <p:cNvPr id="1349" name="Shape 1349"/>
          <p:cNvSpPr/>
          <p:nvPr/>
        </p:nvSpPr>
        <p:spPr>
          <a:xfrm>
            <a:off x="304801" y="2198854"/>
            <a:ext cx="1295403"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Shopper </a:t>
            </a:r>
            <a:br/>
            <a:r>
              <a:t>wish list</a:t>
            </a:r>
          </a:p>
        </p:txBody>
      </p:sp>
      <p:sp>
        <p:nvSpPr>
          <p:cNvPr id="1350" name="Shape 1350"/>
          <p:cNvSpPr/>
          <p:nvPr/>
        </p:nvSpPr>
        <p:spPr>
          <a:xfrm>
            <a:off x="1600200" y="2180233"/>
            <a:ext cx="1524001"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Pan and zoom product image</a:t>
            </a:r>
          </a:p>
        </p:txBody>
      </p:sp>
      <p:sp>
        <p:nvSpPr>
          <p:cNvPr id="1351" name="Shape 1351"/>
          <p:cNvSpPr/>
          <p:nvPr/>
        </p:nvSpPr>
        <p:spPr>
          <a:xfrm>
            <a:off x="3124200" y="2198854"/>
            <a:ext cx="1447800"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Compare products</a:t>
            </a:r>
          </a:p>
        </p:txBody>
      </p:sp>
      <p:sp>
        <p:nvSpPr>
          <p:cNvPr id="1352" name="Shape 1352"/>
          <p:cNvSpPr/>
          <p:nvPr/>
        </p:nvSpPr>
        <p:spPr>
          <a:xfrm>
            <a:off x="4572015" y="2108710"/>
            <a:ext cx="1524002" cy="6527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Order history with easy “Reorder” feature</a:t>
            </a:r>
          </a:p>
        </p:txBody>
      </p:sp>
      <p:sp>
        <p:nvSpPr>
          <p:cNvPr id="1353" name="Shape 1353"/>
          <p:cNvSpPr/>
          <p:nvPr/>
        </p:nvSpPr>
        <p:spPr>
          <a:xfrm>
            <a:off x="6096000" y="1885958"/>
            <a:ext cx="1447800" cy="955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914400">
              <a:defRPr sz="1400">
                <a:solidFill>
                  <a:srgbClr val="FFFFFF"/>
                </a:solidFill>
              </a:defRPr>
            </a:lvl1pPr>
          </a:lstStyle>
          <a:p>
            <a:r>
              <a:t>Configurable product options that adjust the sales price</a:t>
            </a:r>
          </a:p>
        </p:txBody>
      </p:sp>
      <p:sp>
        <p:nvSpPr>
          <p:cNvPr id="1354" name="Shape 1354"/>
          <p:cNvSpPr/>
          <p:nvPr/>
        </p:nvSpPr>
        <p:spPr>
          <a:xfrm>
            <a:off x="7543800" y="2190751"/>
            <a:ext cx="1295400"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Multiple billing options</a:t>
            </a:r>
          </a:p>
        </p:txBody>
      </p:sp>
      <p:sp>
        <p:nvSpPr>
          <p:cNvPr id="1355" name="Shape 1355"/>
          <p:cNvSpPr/>
          <p:nvPr/>
        </p:nvSpPr>
        <p:spPr>
          <a:xfrm>
            <a:off x="381014" y="3174556"/>
            <a:ext cx="1219203" cy="6527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Shopper product reviews</a:t>
            </a:r>
          </a:p>
        </p:txBody>
      </p:sp>
      <p:sp>
        <p:nvSpPr>
          <p:cNvPr id="1356" name="Shape 1356"/>
          <p:cNvSpPr/>
          <p:nvPr/>
        </p:nvSpPr>
        <p:spPr>
          <a:xfrm>
            <a:off x="1600217" y="3250759"/>
            <a:ext cx="1524003"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rPr dirty="0"/>
              <a:t>Product tags</a:t>
            </a:r>
          </a:p>
        </p:txBody>
      </p:sp>
      <p:sp>
        <p:nvSpPr>
          <p:cNvPr id="1357" name="Shape 1357"/>
          <p:cNvSpPr/>
          <p:nvPr/>
        </p:nvSpPr>
        <p:spPr>
          <a:xfrm>
            <a:off x="3162141" y="3251248"/>
            <a:ext cx="1276857" cy="307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1" indent="0" defTabSz="914400">
              <a:lnSpc>
                <a:spcPct val="80000"/>
              </a:lnSpc>
              <a:spcBef>
                <a:spcPts val="300"/>
              </a:spcBef>
              <a:defRPr sz="1400">
                <a:solidFill>
                  <a:srgbClr val="FFFFFF"/>
                </a:solidFill>
              </a:defRPr>
            </a:pPr>
            <a:r>
              <a:t>Sales dashboard</a:t>
            </a:r>
          </a:p>
        </p:txBody>
      </p:sp>
      <p:sp>
        <p:nvSpPr>
          <p:cNvPr id="1358" name="Shape 1358"/>
          <p:cNvSpPr/>
          <p:nvPr/>
        </p:nvSpPr>
        <p:spPr>
          <a:xfrm>
            <a:off x="4586092" y="3274271"/>
            <a:ext cx="1521939" cy="307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1" indent="0" algn="ctr" defTabSz="914400">
              <a:lnSpc>
                <a:spcPct val="80000"/>
              </a:lnSpc>
              <a:spcBef>
                <a:spcPts val="300"/>
              </a:spcBef>
              <a:defRPr sz="1400">
                <a:solidFill>
                  <a:srgbClr val="FFFFFF"/>
                </a:solidFill>
              </a:defRPr>
            </a:pPr>
            <a:r>
              <a:t>See who’s shopping</a:t>
            </a:r>
          </a:p>
        </p:txBody>
      </p:sp>
      <p:sp>
        <p:nvSpPr>
          <p:cNvPr id="1359" name="Shape 1359"/>
          <p:cNvSpPr/>
          <p:nvPr/>
        </p:nvSpPr>
        <p:spPr>
          <a:xfrm>
            <a:off x="6248400" y="3181354"/>
            <a:ext cx="2590800"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defTabSz="914400">
              <a:lnSpc>
                <a:spcPct val="80000"/>
              </a:lnSpc>
              <a:spcBef>
                <a:spcPts val="300"/>
              </a:spcBef>
              <a:defRPr sz="1400">
                <a:solidFill>
                  <a:srgbClr val="FFFFFF"/>
                </a:solidFill>
              </a:defRPr>
            </a:pPr>
            <a:r>
              <a:t>Enhanced Product Catalog search results with product thumbnails</a:t>
            </a:r>
          </a:p>
        </p:txBody>
      </p:sp>
      <p:sp>
        <p:nvSpPr>
          <p:cNvPr id="1360" name="Shape 1360"/>
          <p:cNvSpPr/>
          <p:nvPr/>
        </p:nvSpPr>
        <p:spPr>
          <a:xfrm>
            <a:off x="2813381" y="819152"/>
            <a:ext cx="3399419" cy="650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914400">
              <a:lnSpc>
                <a:spcPct val="80000"/>
              </a:lnSpc>
              <a:spcBef>
                <a:spcPts val="800"/>
              </a:spcBef>
              <a:defRPr sz="3600">
                <a:solidFill>
                  <a:srgbClr val="FFFFFF"/>
                </a:solidFill>
              </a:defRPr>
            </a:lvl1pPr>
          </a:lstStyle>
          <a:p>
            <a:r>
              <a:t>eCommerce Tools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 y="-5908"/>
            <a:ext cx="9144002" cy="5143501"/>
            <a:chOff x="-2" y="7530"/>
            <a:chExt cx="9144002" cy="5143501"/>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flipH="1">
              <a:off x="-2" y="7530"/>
              <a:ext cx="4038599" cy="5143501"/>
            </a:xfrm>
            <a:prstGeom prst="rect">
              <a:avLst/>
            </a:prstGeom>
          </p:spPr>
        </p:pic>
      </p:grpSp>
      <p:sp>
        <p:nvSpPr>
          <p:cNvPr id="6" name="Title 1"/>
          <p:cNvSpPr txBox="1">
            <a:spLocks/>
          </p:cNvSpPr>
          <p:nvPr/>
        </p:nvSpPr>
        <p:spPr>
          <a:xfrm>
            <a:off x="533400" y="590550"/>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00B0F0"/>
                </a:solidFill>
                <a:effectLst/>
                <a:uLnTx/>
                <a:uFillTx/>
                <a:latin typeface="Calibri"/>
                <a:cs typeface="Calibri"/>
                <a:sym typeface="Calibri"/>
              </a:rPr>
              <a:t>The Power of Unlimited</a:t>
            </a:r>
          </a:p>
        </p:txBody>
      </p:sp>
      <p:cxnSp>
        <p:nvCxnSpPr>
          <p:cNvPr id="8" name="Straight Connector 7"/>
          <p:cNvCxnSpPr/>
          <p:nvPr/>
        </p:nvCxnSpPr>
        <p:spPr>
          <a:xfrm>
            <a:off x="609600" y="258862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12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401" y="2207633"/>
            <a:ext cx="14478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Pages</a:t>
            </a:r>
          </a:p>
        </p:txBody>
      </p:sp>
      <p:sp>
        <p:nvSpPr>
          <p:cNvPr id="13" name="Rectangle 12"/>
          <p:cNvSpPr/>
          <p:nvPr/>
        </p:nvSpPr>
        <p:spPr>
          <a:xfrm>
            <a:off x="1981200" y="2208291"/>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Changes</a:t>
            </a:r>
          </a:p>
        </p:txBody>
      </p:sp>
      <p:sp>
        <p:nvSpPr>
          <p:cNvPr id="16" name="Rectangle 15"/>
          <p:cNvSpPr/>
          <p:nvPr/>
        </p:nvSpPr>
        <p:spPr>
          <a:xfrm>
            <a:off x="3657600" y="2204860"/>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Traffic</a:t>
            </a:r>
          </a:p>
        </p:txBody>
      </p:sp>
      <p:sp>
        <p:nvSpPr>
          <p:cNvPr id="17" name="Rectangle 16"/>
          <p:cNvSpPr/>
          <p:nvPr/>
        </p:nvSpPr>
        <p:spPr>
          <a:xfrm>
            <a:off x="533401" y="3240764"/>
            <a:ext cx="14478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E-mail Address</a:t>
            </a:r>
          </a:p>
        </p:txBody>
      </p:sp>
      <p:sp>
        <p:nvSpPr>
          <p:cNvPr id="18" name="Rectangle 17"/>
          <p:cNvSpPr/>
          <p:nvPr/>
        </p:nvSpPr>
        <p:spPr>
          <a:xfrm>
            <a:off x="1981200" y="3241423"/>
            <a:ext cx="16764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Web Content Storage</a:t>
            </a:r>
          </a:p>
        </p:txBody>
      </p:sp>
      <p:sp>
        <p:nvSpPr>
          <p:cNvPr id="19" name="Rectangle 18"/>
          <p:cNvSpPr/>
          <p:nvPr/>
        </p:nvSpPr>
        <p:spPr>
          <a:xfrm>
            <a:off x="3613003" y="3250120"/>
            <a:ext cx="1938337"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support, changes and upgrades.</a:t>
            </a:r>
          </a:p>
        </p:txBody>
      </p:sp>
      <p:sp>
        <p:nvSpPr>
          <p:cNvPr id="20" name="Rectangle 19"/>
          <p:cNvSpPr/>
          <p:nvPr/>
        </p:nvSpPr>
        <p:spPr>
          <a:xfrm>
            <a:off x="609600" y="4088111"/>
            <a:ext cx="4572000" cy="523220"/>
          </a:xfrm>
          <a:prstGeom prst="rect">
            <a:avLst/>
          </a:prstGeom>
        </p:spPr>
        <p:txBody>
          <a:bodyPr>
            <a:spAutoFit/>
          </a:bodyPr>
          <a:lstStyle/>
          <a:p>
            <a:pPr marL="0" marR="0" lvl="0" indent="0" algn="ctr" defTabSz="914400" rtl="0" eaLnBrk="1" fontAlgn="auto" latinLnBrk="0" hangingPunct="0">
              <a:lnSpc>
                <a:spcPct val="100000"/>
              </a:lnSpc>
              <a:spcBef>
                <a:spcPts val="110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We take away the challenges that business owners face to stay current with their online marketing solution.</a:t>
            </a:r>
          </a:p>
        </p:txBody>
      </p:sp>
      <p:pic>
        <p:nvPicPr>
          <p:cNvPr id="3074" name="Picture 2" descr="C:\Users\Junaed\Downloads\FlaticonDownload (2)\png\copy8.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2004" y="1729141"/>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61665" y="2817228"/>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601448" y="2762303"/>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22714" y="1695355"/>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90671" y="1624238"/>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95129" y="2707365"/>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0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2700" y="6352"/>
            <a:ext cx="7248450" cy="5143500"/>
          </a:xfrm>
          <a:prstGeom prst="rect">
            <a:avLst/>
          </a:prstGeom>
        </p:spPr>
      </p:pic>
      <p:sp>
        <p:nvSpPr>
          <p:cNvPr id="4" name="Rectangle 3"/>
          <p:cNvSpPr/>
          <p:nvPr/>
        </p:nvSpPr>
        <p:spPr>
          <a:xfrm>
            <a:off x="0" y="6352"/>
            <a:ext cx="35052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5" name="Straight Connector 4"/>
          <p:cNvCxnSpPr/>
          <p:nvPr/>
        </p:nvCxnSpPr>
        <p:spPr>
          <a:xfrm>
            <a:off x="228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8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5907" y="438157"/>
            <a:ext cx="3258207" cy="723275"/>
          </a:xfrm>
          <a:prstGeom prst="rect">
            <a:avLst/>
          </a:prstGeom>
        </p:spPr>
        <p:txBody>
          <a:bodyPr wrap="square">
            <a:spAutoFit/>
          </a:bodyPr>
          <a:lstStyle/>
          <a:p>
            <a:pPr defTabSz="914400">
              <a:spcAft>
                <a:spcPts val="600"/>
              </a:spcAft>
            </a:pPr>
            <a:r>
              <a:rPr lang="en-US" b="1" dirty="0">
                <a:solidFill>
                  <a:srgbClr val="00B0F0"/>
                </a:solidFill>
                <a:latin typeface="Calibri"/>
              </a:rPr>
              <a:t>AWARD-WINNING,</a:t>
            </a:r>
          </a:p>
          <a:p>
            <a:pPr defTabSz="914400">
              <a:spcAft>
                <a:spcPts val="600"/>
              </a:spcAft>
            </a:pPr>
            <a:r>
              <a:rPr lang="en-US" b="1" dirty="0">
                <a:solidFill>
                  <a:srgbClr val="00B0F0"/>
                </a:solidFill>
                <a:latin typeface="Calibri"/>
              </a:rPr>
              <a:t>UNLIMITED CUSTOMER CARE</a:t>
            </a:r>
          </a:p>
        </p:txBody>
      </p:sp>
      <p:sp>
        <p:nvSpPr>
          <p:cNvPr id="9" name="Rectangle 8"/>
          <p:cNvSpPr/>
          <p:nvPr/>
        </p:nvSpPr>
        <p:spPr>
          <a:xfrm>
            <a:off x="189836" y="1276354"/>
            <a:ext cx="2401235" cy="307777"/>
          </a:xfrm>
          <a:prstGeom prst="rect">
            <a:avLst/>
          </a:prstGeom>
        </p:spPr>
        <p:txBody>
          <a:bodyPr wrap="none">
            <a:spAutoFit/>
          </a:bodyPr>
          <a:lstStyle/>
          <a:p>
            <a:pPr defTabSz="914400">
              <a:spcAft>
                <a:spcPts val="600"/>
              </a:spcAft>
            </a:pPr>
            <a:r>
              <a:rPr lang="en-US" sz="1400" dirty="0">
                <a:solidFill>
                  <a:prstClr val="white"/>
                </a:solidFill>
                <a:latin typeface="Calibri"/>
              </a:rPr>
              <a:t>Unlimited help editing the site</a:t>
            </a:r>
          </a:p>
        </p:txBody>
      </p:sp>
      <p:sp>
        <p:nvSpPr>
          <p:cNvPr id="10" name="Rectangle 9"/>
          <p:cNvSpPr/>
          <p:nvPr/>
        </p:nvSpPr>
        <p:spPr>
          <a:xfrm>
            <a:off x="228600" y="1733557"/>
            <a:ext cx="2667000" cy="523220"/>
          </a:xfrm>
          <a:prstGeom prst="rect">
            <a:avLst/>
          </a:prstGeom>
        </p:spPr>
        <p:txBody>
          <a:bodyPr wrap="square">
            <a:spAutoFit/>
          </a:bodyPr>
          <a:lstStyle/>
          <a:p>
            <a:pPr defTabSz="914400">
              <a:spcAft>
                <a:spcPts val="600"/>
              </a:spcAft>
            </a:pPr>
            <a:r>
              <a:rPr lang="en-US" sz="1400" dirty="0">
                <a:solidFill>
                  <a:prstClr val="white"/>
                </a:solidFill>
                <a:latin typeface="Calibri"/>
              </a:rPr>
              <a:t>Support using all features &amp; tools in our solution</a:t>
            </a:r>
          </a:p>
        </p:txBody>
      </p:sp>
      <p:cxnSp>
        <p:nvCxnSpPr>
          <p:cNvPr id="11" name="Straight Connector 10"/>
          <p:cNvCxnSpPr/>
          <p:nvPr/>
        </p:nvCxnSpPr>
        <p:spPr>
          <a:xfrm>
            <a:off x="228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1109" y="2343154"/>
            <a:ext cx="2253502" cy="307777"/>
          </a:xfrm>
          <a:prstGeom prst="rect">
            <a:avLst/>
          </a:prstGeom>
        </p:spPr>
        <p:txBody>
          <a:bodyPr wrap="none">
            <a:spAutoFit/>
          </a:bodyPr>
          <a:lstStyle/>
          <a:p>
            <a:pPr defTabSz="914400">
              <a:spcAft>
                <a:spcPts val="600"/>
              </a:spcAft>
            </a:pPr>
            <a:r>
              <a:rPr lang="en-US" sz="1400" dirty="0">
                <a:solidFill>
                  <a:prstClr val="white"/>
                </a:solidFill>
                <a:latin typeface="Calibri"/>
              </a:rPr>
              <a:t>Home country, 24/7 support</a:t>
            </a:r>
          </a:p>
        </p:txBody>
      </p:sp>
      <p:sp>
        <p:nvSpPr>
          <p:cNvPr id="13" name="Rectangle 12"/>
          <p:cNvSpPr/>
          <p:nvPr/>
        </p:nvSpPr>
        <p:spPr>
          <a:xfrm>
            <a:off x="152400" y="2813213"/>
            <a:ext cx="2819400" cy="1600438"/>
          </a:xfrm>
          <a:prstGeom prst="rect">
            <a:avLst/>
          </a:prstGeom>
        </p:spPr>
        <p:txBody>
          <a:bodyPr wrap="square">
            <a:spAutoFit/>
          </a:bodyPr>
          <a:lstStyle/>
          <a:p>
            <a:pPr defTabSz="914400">
              <a:spcAft>
                <a:spcPts val="600"/>
              </a:spcAft>
            </a:pPr>
            <a:r>
              <a:rPr lang="en-US" sz="1400" dirty="0">
                <a:solidFill>
                  <a:prstClr val="white"/>
                </a:solidFill>
                <a:latin typeface="Calibri"/>
              </a:rPr>
              <a:t>Ultra-secure hosting facility 24x7 Security and incident monitoring, hosted on tiered, high performance Dell PowerEdge servers, protected from fire, floods, earthquakes, power outages, and other types of disasters</a:t>
            </a:r>
          </a:p>
        </p:txBody>
      </p:sp>
      <p:sp>
        <p:nvSpPr>
          <p:cNvPr id="14" name="Rectangle 13"/>
          <p:cNvSpPr/>
          <p:nvPr/>
        </p:nvSpPr>
        <p:spPr>
          <a:xfrm>
            <a:off x="228600" y="4396092"/>
            <a:ext cx="2590800" cy="523220"/>
          </a:xfrm>
          <a:prstGeom prst="rect">
            <a:avLst/>
          </a:prstGeom>
        </p:spPr>
        <p:txBody>
          <a:bodyPr wrap="square">
            <a:spAutoFit/>
          </a:bodyPr>
          <a:lstStyle/>
          <a:p>
            <a:pPr defTabSz="914400">
              <a:spcAft>
                <a:spcPts val="600"/>
              </a:spcAft>
            </a:pPr>
            <a:r>
              <a:rPr lang="en-US" sz="1400" dirty="0">
                <a:solidFill>
                  <a:prstClr val="white"/>
                </a:solidFill>
                <a:latin typeface="Calibri"/>
              </a:rPr>
              <a:t>Dual-layer firewall protection Using Cisco PIX firewalls</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Calibri"/>
            </a:endParaRPr>
          </a:p>
        </p:txBody>
      </p:sp>
    </p:spTree>
    <p:extLst>
      <p:ext uri="{BB962C8B-B14F-4D97-AF65-F5344CB8AC3E}">
        <p14:creationId xmlns:p14="http://schemas.microsoft.com/office/powerpoint/2010/main" val="72176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75" y="543599"/>
            <a:ext cx="3956365" cy="63268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98775" y="618146"/>
            <a:ext cx="3951908" cy="461665"/>
          </a:xfrm>
          <a:prstGeom prst="rect">
            <a:avLst/>
          </a:prstGeom>
          <a:noFill/>
        </p:spPr>
        <p:txBody>
          <a:bodyPr wrap="square" rtlCol="0">
            <a:spAutoFit/>
          </a:bodyPr>
          <a:lstStyle/>
          <a:p>
            <a:pPr algn="ctr"/>
            <a:r>
              <a:rPr lang="en-US" sz="2400" b="1" dirty="0">
                <a:solidFill>
                  <a:schemeClr val="bg1"/>
                </a:solidFill>
              </a:rPr>
              <a:t>WEB MANAGEMENT</a:t>
            </a:r>
            <a:endParaRPr lang="en-US" b="1" dirty="0">
              <a:solidFill>
                <a:schemeClr val="bg1"/>
              </a:solidFill>
            </a:endParaRPr>
          </a:p>
        </p:txBody>
      </p:sp>
      <p:sp>
        <p:nvSpPr>
          <p:cNvPr id="5" name="Content Placeholder 6"/>
          <p:cNvSpPr txBox="1">
            <a:spLocks/>
          </p:cNvSpPr>
          <p:nvPr/>
        </p:nvSpPr>
        <p:spPr>
          <a:xfrm>
            <a:off x="198776" y="1336842"/>
            <a:ext cx="3951908" cy="380665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b="1" dirty="0">
                <a:solidFill>
                  <a:prstClr val="black"/>
                </a:solidFill>
              </a:rPr>
              <a:t>BASIC MONTHLY MEMBERSHIP</a:t>
            </a:r>
          </a:p>
          <a:p>
            <a:pPr marL="0" indent="0">
              <a:buNone/>
            </a:pPr>
            <a:r>
              <a:rPr lang="en-US" sz="1500" dirty="0">
                <a:solidFill>
                  <a:prstClr val="black"/>
                </a:solidFill>
              </a:rPr>
              <a:t>Includes hosting, CMS, live chat.  (no ecommerce, CRM, email marketing or voice support)</a:t>
            </a:r>
          </a:p>
          <a:p>
            <a:pPr marL="0" indent="0">
              <a:buNone/>
            </a:pPr>
            <a:endParaRPr lang="en-US" sz="1700" b="1" dirty="0">
              <a:solidFill>
                <a:prstClr val="black"/>
              </a:solidFill>
            </a:endParaRPr>
          </a:p>
          <a:p>
            <a:pPr marL="0" indent="0">
              <a:buNone/>
            </a:pPr>
            <a:r>
              <a:rPr lang="en-US" sz="1700" b="1" dirty="0">
                <a:solidFill>
                  <a:prstClr val="black"/>
                </a:solidFill>
              </a:rPr>
              <a:t>MONTHLY MEMBERSHIP</a:t>
            </a:r>
          </a:p>
          <a:p>
            <a:pPr marL="0" indent="0">
              <a:buNone/>
            </a:pPr>
            <a:r>
              <a:rPr lang="en-US" sz="1500" dirty="0">
                <a:solidFill>
                  <a:prstClr val="black"/>
                </a:solidFill>
              </a:rPr>
              <a:t>Includes hosting, emails, unlimited technical support editing their website and using the marketing tools and unlimited upgrades to the platform.</a:t>
            </a:r>
            <a:br>
              <a:rPr lang="en-US" sz="1600" dirty="0">
                <a:solidFill>
                  <a:prstClr val="black"/>
                </a:solidFill>
              </a:rPr>
            </a:br>
            <a:endParaRPr lang="en-US" sz="1600" dirty="0">
              <a:solidFill>
                <a:prstClr val="black"/>
              </a:solidFill>
            </a:endParaRPr>
          </a:p>
          <a:p>
            <a:pPr marL="0" indent="0">
              <a:buNone/>
            </a:pPr>
            <a:r>
              <a:rPr lang="en-US" sz="1700" b="1" dirty="0">
                <a:solidFill>
                  <a:prstClr val="black"/>
                </a:solidFill>
              </a:rPr>
              <a:t>MANAGED MONTHLY MEMBERSHIP</a:t>
            </a:r>
          </a:p>
          <a:p>
            <a:pPr marL="0" indent="0">
              <a:buNone/>
            </a:pPr>
            <a:r>
              <a:rPr lang="en-US" sz="1500" dirty="0">
                <a:solidFill>
                  <a:prstClr val="black"/>
                </a:solidFill>
              </a:rPr>
              <a:t>Includes everything that comes in monthly membership plus up to 10 hours/month of editing and content management.  Free premium responsive layout every year. </a:t>
            </a:r>
          </a:p>
          <a:p>
            <a:pPr marL="0" indent="0">
              <a:buFont typeface="Arial" pitchFamily="34" charset="0"/>
              <a:buNone/>
            </a:pPr>
            <a:endParaRPr lang="en-US" sz="1600" dirty="0"/>
          </a:p>
        </p:txBody>
      </p:sp>
      <p:pic>
        <p:nvPicPr>
          <p:cNvPr id="6" name="Picture 5">
            <a:extLst>
              <a:ext uri="{FF2B5EF4-FFF2-40B4-BE49-F238E27FC236}">
                <a16:creationId xmlns:a16="http://schemas.microsoft.com/office/drawing/2014/main" id="{4C535606-71ED-4454-81FF-E91D297ED1CE}"/>
              </a:ext>
            </a:extLst>
          </p:cNvPr>
          <p:cNvPicPr>
            <a:picLocks noChangeAspect="1"/>
          </p:cNvPicPr>
          <p:nvPr/>
        </p:nvPicPr>
        <p:blipFill>
          <a:blip r:embed="rId3">
            <a:alphaModFix amt="62000"/>
          </a:blip>
          <a:stretch>
            <a:fillRect/>
          </a:stretch>
        </p:blipFill>
        <p:spPr>
          <a:xfrm>
            <a:off x="4284695" y="543599"/>
            <a:ext cx="4678885" cy="3119256"/>
          </a:xfrm>
          <a:prstGeom prst="rect">
            <a:avLst/>
          </a:prstGeom>
        </p:spPr>
      </p:pic>
      <p:sp>
        <p:nvSpPr>
          <p:cNvPr id="2" name="TextBox 1">
            <a:extLst>
              <a:ext uri="{FF2B5EF4-FFF2-40B4-BE49-F238E27FC236}">
                <a16:creationId xmlns:a16="http://schemas.microsoft.com/office/drawing/2014/main" id="{64E2FC19-B493-421B-9E43-C26D8B865D4E}"/>
              </a:ext>
            </a:extLst>
          </p:cNvPr>
          <p:cNvSpPr txBox="1"/>
          <p:nvPr/>
        </p:nvSpPr>
        <p:spPr>
          <a:xfrm>
            <a:off x="4284695" y="3873062"/>
            <a:ext cx="4678885"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solidFill>
                  <a:schemeClr val="accent5">
                    <a:lumMod val="75000"/>
                  </a:schemeClr>
                </a:solidFill>
              </a:rPr>
              <a:t>LISTEN:</a:t>
            </a:r>
          </a:p>
          <a:p>
            <a:r>
              <a:rPr lang="en-US" dirty="0"/>
              <a:t>Do you or clients want to save time or money?</a:t>
            </a:r>
          </a:p>
          <a:p>
            <a:r>
              <a:rPr lang="en-US" dirty="0"/>
              <a:t>Do your clients have the resources to manage their own site?</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570405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p:cNvSpPr>
            <a:spLocks noGrp="1"/>
          </p:cNvSpPr>
          <p:nvPr>
            <p:ph idx="1"/>
          </p:nvPr>
        </p:nvSpPr>
        <p:spPr>
          <a:xfrm>
            <a:off x="457200" y="1336842"/>
            <a:ext cx="3860800" cy="4618990"/>
          </a:xfrm>
        </p:spPr>
        <p:txBody>
          <a:bodyPr>
            <a:normAutofit/>
          </a:bodyPr>
          <a:lstStyle/>
          <a:p>
            <a:pPr marL="0" indent="0">
              <a:buNone/>
            </a:pPr>
            <a:r>
              <a:rPr lang="en-US" sz="1800" b="1" dirty="0"/>
              <a:t>DESIGN CENTER</a:t>
            </a:r>
          </a:p>
          <a:p>
            <a:pPr marL="0" indent="0">
              <a:buNone/>
            </a:pPr>
            <a:r>
              <a:rPr lang="en-US" sz="1400" dirty="0"/>
              <a:t>Clients have a variety of options for getting their website designed.  The layout of the website along with your site’s content are critical to help you establish an effective Internet presence.  </a:t>
            </a:r>
          </a:p>
          <a:p>
            <a:pPr marL="0" indent="0">
              <a:buNone/>
            </a:pPr>
            <a:endParaRPr lang="en-US" sz="1400" dirty="0"/>
          </a:p>
          <a:p>
            <a:pPr marL="0" indent="0">
              <a:buNone/>
            </a:pPr>
            <a:r>
              <a:rPr lang="en-US" sz="1400" dirty="0"/>
              <a:t>All of our design packages are designed inside the editable maWebCenters platform so you have the flexibility to maintain your content or add more pages in the future.</a:t>
            </a:r>
          </a:p>
          <a:p>
            <a:pPr marL="0" indent="0">
              <a:buNone/>
            </a:pPr>
            <a:endParaRPr lang="en-US" sz="1400" dirty="0"/>
          </a:p>
          <a:p>
            <a:pPr marL="0" indent="0">
              <a:buNone/>
            </a:pPr>
            <a:r>
              <a:rPr lang="en-US" sz="1400" dirty="0"/>
              <a:t>WebCenter Professionals can store previously designed layouts for future use.</a:t>
            </a:r>
          </a:p>
        </p:txBody>
      </p:sp>
      <p:sp>
        <p:nvSpPr>
          <p:cNvPr id="7" name="Rectangle 6"/>
          <p:cNvSpPr/>
          <p:nvPr/>
        </p:nvSpPr>
        <p:spPr>
          <a:xfrm>
            <a:off x="198775" y="543599"/>
            <a:ext cx="3956365" cy="632683"/>
          </a:xfrm>
          <a:prstGeom prst="rect">
            <a:avLst/>
          </a:prstGeom>
          <a:solidFill>
            <a:srgbClr val="609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8775" y="618146"/>
            <a:ext cx="3951908" cy="461665"/>
          </a:xfrm>
          <a:prstGeom prst="rect">
            <a:avLst/>
          </a:prstGeom>
          <a:noFill/>
        </p:spPr>
        <p:txBody>
          <a:bodyPr wrap="square" rtlCol="0">
            <a:spAutoFit/>
          </a:bodyPr>
          <a:lstStyle/>
          <a:p>
            <a:pPr algn="ctr"/>
            <a:r>
              <a:rPr lang="en-US" sz="2400" b="1" dirty="0">
                <a:solidFill>
                  <a:schemeClr val="bg1"/>
                </a:solidFill>
              </a:rPr>
              <a:t>DESIGN OPTIONS</a:t>
            </a:r>
            <a:endParaRPr lang="en-US" b="1" dirty="0">
              <a:solidFill>
                <a:schemeClr val="bg1"/>
              </a:solidFill>
            </a:endParaRPr>
          </a:p>
        </p:txBody>
      </p:sp>
      <p:sp>
        <p:nvSpPr>
          <p:cNvPr id="5" name="TextBox 4">
            <a:extLst>
              <a:ext uri="{FF2B5EF4-FFF2-40B4-BE49-F238E27FC236}">
                <a16:creationId xmlns:a16="http://schemas.microsoft.com/office/drawing/2014/main" id="{69A78011-0B7B-469F-8E68-1A03FEF55FD4}"/>
              </a:ext>
            </a:extLst>
          </p:cNvPr>
          <p:cNvSpPr txBox="1"/>
          <p:nvPr/>
        </p:nvSpPr>
        <p:spPr>
          <a:xfrm>
            <a:off x="4318000" y="4041228"/>
            <a:ext cx="4509352"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dirty="0">
                <a:solidFill>
                  <a:srgbClr val="60967C"/>
                </a:solidFill>
              </a:rPr>
              <a:t>LISTEN:</a:t>
            </a:r>
          </a:p>
          <a:p>
            <a:r>
              <a:rPr lang="en-US" dirty="0"/>
              <a:t>Do you want to design sites yourself?</a:t>
            </a:r>
          </a:p>
          <a:p>
            <a:r>
              <a:rPr lang="en-US" dirty="0"/>
              <a:t>Would you prefer we design?</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11" name="Picture 10">
            <a:extLst>
              <a:ext uri="{FF2B5EF4-FFF2-40B4-BE49-F238E27FC236}">
                <a16:creationId xmlns:a16="http://schemas.microsoft.com/office/drawing/2014/main" id="{632CFF84-E33A-4F0D-A164-69D2458CB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0" y="543599"/>
            <a:ext cx="4505464" cy="3003642"/>
          </a:xfrm>
          <a:prstGeom prst="rect">
            <a:avLst/>
          </a:prstGeom>
        </p:spPr>
      </p:pic>
    </p:spTree>
    <p:extLst>
      <p:ext uri="{BB962C8B-B14F-4D97-AF65-F5344CB8AC3E}">
        <p14:creationId xmlns:p14="http://schemas.microsoft.com/office/powerpoint/2010/main" val="20026734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490" b="79183"/>
          <a:stretch/>
        </p:blipFill>
        <p:spPr>
          <a:xfrm>
            <a:off x="2079268" y="843803"/>
            <a:ext cx="3852075" cy="2283710"/>
          </a:xfrm>
          <a:prstGeom prst="rect">
            <a:avLst/>
          </a:prstGeom>
        </p:spPr>
      </p:pic>
      <p:pic>
        <p:nvPicPr>
          <p:cNvPr id="1294" name="image25.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1499849" y="258512"/>
            <a:ext cx="4849966" cy="4183798"/>
          </a:xfrm>
          <a:prstGeom prst="rect">
            <a:avLst/>
          </a:prstGeom>
          <a:ln w="12700">
            <a:miter lim="400000"/>
          </a:ln>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a:defRPr>
                <a:solidFill>
                  <a:srgbClr val="FFFFFF"/>
                </a:solidFill>
              </a:defRPr>
            </a:pPr>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r>
              <a:t>DESIGN CENTER</a:t>
            </a:r>
          </a:p>
        </p:txBody>
      </p:sp>
      <p:pic>
        <p:nvPicPr>
          <p:cNvPr id="1296" name="image27.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17" name="image26.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4769113" y="1043279"/>
            <a:ext cx="4270547" cy="4271349"/>
          </a:xfrm>
          <a:prstGeom prst="rect">
            <a:avLst/>
          </a:prstGeom>
          <a:ln w="12700">
            <a:miter lim="400000"/>
          </a:ln>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val="0"/>
              </a:ext>
            </a:extLst>
          </a:blip>
          <a:srcRect t="20283" r="1696" b="56488"/>
          <a:stretch/>
        </p:blipFill>
        <p:spPr>
          <a:xfrm>
            <a:off x="5458243" y="2402059"/>
            <a:ext cx="2979458" cy="1909690"/>
          </a:xfrm>
          <a:prstGeom prst="rect">
            <a:avLst/>
          </a:prstGeom>
        </p:spPr>
      </p:pic>
      <p:pic>
        <p:nvPicPr>
          <p:cNvPr id="19" name="Picture 18"/>
          <p:cNvPicPr>
            <a:picLocks noChangeAspect="1"/>
          </p:cNvPicPr>
          <p:nvPr/>
        </p:nvPicPr>
        <p:blipFill rotWithShape="1">
          <a:blip r:embed="rId8" cstate="email">
            <a:extLst>
              <a:ext uri="{28A0092B-C50C-407E-A947-70E740481C1C}">
                <a14:useLocalDpi xmlns:a14="http://schemas.microsoft.com/office/drawing/2010/main" val="0"/>
              </a:ext>
            </a:extLst>
          </a:blip>
          <a:srcRect l="195" t="48884" r="1179" b="-239"/>
          <a:stretch/>
        </p:blipFill>
        <p:spPr>
          <a:xfrm>
            <a:off x="1193260" y="2665379"/>
            <a:ext cx="1115438" cy="1517515"/>
          </a:xfrm>
          <a:prstGeom prst="rect">
            <a:avLst/>
          </a:prstGeom>
        </p:spPr>
      </p:pic>
      <p:pic>
        <p:nvPicPr>
          <p:cNvPr id="1300" name="image25.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7979084" y="3361766"/>
            <a:ext cx="1351982" cy="1952862"/>
          </a:xfrm>
          <a:prstGeom prst="rect">
            <a:avLst/>
          </a:prstGeom>
          <a:ln w="12700">
            <a:miter lim="400000"/>
          </a:ln>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val="0"/>
              </a:ext>
            </a:extLst>
          </a:blip>
          <a:srcRect l="3160" t="5112" r="3488" b="84129"/>
          <a:stretch/>
        </p:blipFill>
        <p:spPr>
          <a:xfrm>
            <a:off x="8369300" y="3872685"/>
            <a:ext cx="549275" cy="978715"/>
          </a:xfrm>
          <a:prstGeom prst="rect">
            <a:avLst/>
          </a:prstGeom>
        </p:spPr>
      </p:pic>
    </p:spTree>
    <p:extLst>
      <p:ext uri="{BB962C8B-B14F-4D97-AF65-F5344CB8AC3E}">
        <p14:creationId xmlns:p14="http://schemas.microsoft.com/office/powerpoint/2010/main" val="36123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25.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499850" y="258513"/>
            <a:ext cx="4849966" cy="4183798"/>
          </a:xfrm>
          <a:prstGeom prst="rect">
            <a:avLst/>
          </a:prstGeom>
          <a:ln w="12700">
            <a:miter lim="400000"/>
          </a:ln>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val="0"/>
              </a:ext>
            </a:extLst>
          </a:blip>
          <a:srcRect t="-1" b="73539"/>
          <a:stretch/>
        </p:blipFill>
        <p:spPr>
          <a:xfrm>
            <a:off x="2108741" y="852767"/>
            <a:ext cx="3918573" cy="2508999"/>
          </a:xfrm>
          <a:prstGeom prst="rect">
            <a:avLst/>
          </a:prstGeom>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378">
              <a:defRPr>
                <a:solidFill>
                  <a:srgbClr val="FFFFFF"/>
                </a:solidFill>
              </a:defRPr>
            </a:pPr>
            <a:endParaRPr>
              <a:solidFill>
                <a:srgbClr val="FFFFFF"/>
              </a:solidFill>
            </a:endParaRPr>
          </a:p>
        </p:txBody>
      </p:sp>
      <p:sp>
        <p:nvSpPr>
          <p:cNvPr id="1298" name="Shape 1298"/>
          <p:cNvSpPr/>
          <p:nvPr/>
        </p:nvSpPr>
        <p:spPr>
          <a:xfrm rot="16200000">
            <a:off x="-2121683" y="2233197"/>
            <a:ext cx="5143501" cy="6771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t>DESIGN CENTER</a:t>
            </a:r>
          </a:p>
        </p:txBody>
      </p:sp>
      <p:pic>
        <p:nvPicPr>
          <p:cNvPr id="17" name="image26.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4769114" y="1279880"/>
            <a:ext cx="4270547" cy="4271349"/>
          </a:xfrm>
          <a:prstGeom prst="rect">
            <a:avLst/>
          </a:prstGeom>
          <a:ln w="12700">
            <a:miter lim="400000"/>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36449"/>
          <a:stretch/>
        </p:blipFill>
        <p:spPr>
          <a:xfrm>
            <a:off x="1192192" y="2642124"/>
            <a:ext cx="1129273" cy="1548568"/>
          </a:xfrm>
          <a:prstGeom prst="rect">
            <a:avLst/>
          </a:prstGeom>
        </p:spPr>
      </p:pic>
      <p:grpSp>
        <p:nvGrpSpPr>
          <p:cNvPr id="3" name="Group 2"/>
          <p:cNvGrpSpPr/>
          <p:nvPr/>
        </p:nvGrpSpPr>
        <p:grpSpPr>
          <a:xfrm>
            <a:off x="945278" y="2159769"/>
            <a:ext cx="1716802" cy="2467903"/>
            <a:chOff x="945277" y="2159768"/>
            <a:chExt cx="1716802" cy="2467903"/>
          </a:xfrm>
        </p:grpSpPr>
        <p:pic>
          <p:nvPicPr>
            <p:cNvPr id="1296" name="image27.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2" name="Picture 1"/>
            <p:cNvPicPr>
              <a:picLocks noChangeAspect="1"/>
            </p:cNvPicPr>
            <p:nvPr/>
          </p:nvPicPr>
          <p:blipFill rotWithShape="1">
            <a:blip r:embed="rId8" cstate="email">
              <a:extLst>
                <a:ext uri="{28A0092B-C50C-407E-A947-70E740481C1C}">
                  <a14:useLocalDpi xmlns:a14="http://schemas.microsoft.com/office/drawing/2010/main" val="0"/>
                </a:ext>
              </a:extLst>
            </a:blip>
            <a:srcRect b="44060"/>
            <a:stretch/>
          </p:blipFill>
          <p:spPr>
            <a:xfrm>
              <a:off x="1169595" y="2631541"/>
              <a:ext cx="1151869" cy="1559150"/>
            </a:xfrm>
            <a:prstGeom prst="rect">
              <a:avLst/>
            </a:prstGeom>
          </p:spPr>
        </p:pic>
      </p:grpSp>
      <p:pic>
        <p:nvPicPr>
          <p:cNvPr id="6" name="Picture 5"/>
          <p:cNvPicPr>
            <a:picLocks noChangeAspect="1"/>
          </p:cNvPicPr>
          <p:nvPr/>
        </p:nvPicPr>
        <p:blipFill rotWithShape="1">
          <a:blip r:embed="rId9" cstate="email">
            <a:extLst>
              <a:ext uri="{28A0092B-C50C-407E-A947-70E740481C1C}">
                <a14:useLocalDpi xmlns:a14="http://schemas.microsoft.com/office/drawing/2010/main" val="0"/>
              </a:ext>
            </a:extLst>
          </a:blip>
          <a:srcRect t="33704" b="38979"/>
          <a:stretch/>
        </p:blipFill>
        <p:spPr>
          <a:xfrm>
            <a:off x="5459638" y="2642124"/>
            <a:ext cx="2997212" cy="1910828"/>
          </a:xfrm>
          <a:prstGeom prst="rect">
            <a:avLst/>
          </a:prstGeom>
        </p:spPr>
      </p:pic>
      <p:pic>
        <p:nvPicPr>
          <p:cNvPr id="1300" name="image25.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a:xfrm>
            <a:off x="7979085" y="3361766"/>
            <a:ext cx="1351982" cy="1952862"/>
          </a:xfrm>
          <a:prstGeom prst="rect">
            <a:avLst/>
          </a:prstGeom>
          <a:ln w="12700">
            <a:miter lim="400000"/>
          </a:ln>
        </p:spPr>
      </p:pic>
      <p:pic>
        <p:nvPicPr>
          <p:cNvPr id="7" name="Picture 6"/>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8355579" y="3867150"/>
            <a:ext cx="559822" cy="1066800"/>
          </a:xfrm>
          <a:prstGeom prst="rect">
            <a:avLst/>
          </a:prstGeom>
        </p:spPr>
      </p:pic>
    </p:spTree>
    <p:extLst>
      <p:ext uri="{BB962C8B-B14F-4D97-AF65-F5344CB8AC3E}">
        <p14:creationId xmlns:p14="http://schemas.microsoft.com/office/powerpoint/2010/main" val="16592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3"/>
          <p:cNvSpPr/>
          <p:nvPr/>
        </p:nvSpPr>
        <p:spPr>
          <a:xfrm>
            <a:off x="3953436" y="168841"/>
            <a:ext cx="5009563" cy="809625"/>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p>
        </p:txBody>
      </p:sp>
      <p:sp>
        <p:nvSpPr>
          <p:cNvPr id="5" name="Rectangle 4"/>
          <p:cNvSpPr/>
          <p:nvPr/>
        </p:nvSpPr>
        <p:spPr>
          <a:xfrm>
            <a:off x="4122058" y="315144"/>
            <a:ext cx="4840941" cy="500135"/>
          </a:xfrm>
          <a:prstGeom prst="rect">
            <a:avLst/>
          </a:prstGeom>
          <a:noFill/>
        </p:spPr>
        <p:txBody>
          <a:bodyPr wrap="square" lIns="68561" tIns="34289" rIns="68561" bIns="34289">
            <a:spAutoFit/>
          </a:bodyPr>
          <a:lstStyle/>
          <a:p>
            <a:pPr algn="ctr">
              <a:tabLst>
                <a:tab pos="85697" algn="l"/>
              </a:tabLst>
            </a:pPr>
            <a:r>
              <a:rPr lang="en-US" sz="2800" cap="all" dirty="0">
                <a:solidFill>
                  <a:schemeClr val="bg1"/>
                </a:solidFill>
                <a:latin typeface="Pathway Gothic One" charset="0"/>
                <a:ea typeface="Pathway Gothic One" charset="0"/>
                <a:cs typeface="Pathway Gothic One" charset="0"/>
              </a:rPr>
              <a:t>BUSINESS OPPORTUNITY</a:t>
            </a:r>
          </a:p>
        </p:txBody>
      </p:sp>
      <p:sp>
        <p:nvSpPr>
          <p:cNvPr id="7" name="Rectangle 6"/>
          <p:cNvSpPr/>
          <p:nvPr/>
        </p:nvSpPr>
        <p:spPr>
          <a:xfrm>
            <a:off x="3953434" y="1139089"/>
            <a:ext cx="5009564" cy="1311898"/>
          </a:xfrm>
          <a:prstGeom prst="rect">
            <a:avLst/>
          </a:prstGeom>
          <a:solidFill>
            <a:schemeClr val="tx1">
              <a:lumMod val="65000"/>
              <a:lumOff val="35000"/>
              <a:alpha val="82000"/>
            </a:schemeClr>
          </a:solidFill>
        </p:spPr>
        <p:txBody>
          <a:bodyPr wrap="square">
            <a:spAutoFit/>
          </a:bodyPr>
          <a:lstStyle/>
          <a:p>
            <a:pPr algn="ctr">
              <a:spcAft>
                <a:spcPts val="600"/>
              </a:spcAft>
            </a:pPr>
            <a:r>
              <a:rPr lang="en-US" sz="2400" b="1" dirty="0">
                <a:solidFill>
                  <a:schemeClr val="bg1"/>
                </a:solidFill>
                <a:latin typeface="Pathway Gothic One" charset="0"/>
                <a:ea typeface="Pathway Gothic One" charset="0"/>
                <a:cs typeface="Pathway Gothic One" charset="0"/>
              </a:rPr>
              <a:t>HOW MANY SMALL BUSINESSES ARE  IN THE USA?</a:t>
            </a:r>
          </a:p>
          <a:p>
            <a:pPr algn="ctr">
              <a:spcAft>
                <a:spcPts val="600"/>
              </a:spcAft>
            </a:pPr>
            <a:endParaRPr lang="en-US" sz="2625" b="1" dirty="0">
              <a:solidFill>
                <a:schemeClr val="bg1"/>
              </a:solidFill>
              <a:latin typeface="Pathway Gothic One" charset="0"/>
              <a:ea typeface="Pathway Gothic One" charset="0"/>
              <a:cs typeface="Pathway Gothic One" charset="0"/>
            </a:endParaRPr>
          </a:p>
        </p:txBody>
      </p:sp>
      <p:sp>
        <p:nvSpPr>
          <p:cNvPr id="12" name="Rectangle 11"/>
          <p:cNvSpPr/>
          <p:nvPr/>
        </p:nvSpPr>
        <p:spPr>
          <a:xfrm>
            <a:off x="3953434" y="2076268"/>
            <a:ext cx="5009564" cy="430887"/>
          </a:xfrm>
          <a:prstGeom prst="rect">
            <a:avLst/>
          </a:prstGeom>
          <a:solidFill>
            <a:srgbClr val="00B0F0">
              <a:alpha val="82000"/>
            </a:srgbClr>
          </a:solidFill>
        </p:spPr>
        <p:txBody>
          <a:bodyPr wrap="square">
            <a:spAutoFit/>
          </a:bodyPr>
          <a:lstStyle/>
          <a:p>
            <a:pPr algn="ctr">
              <a:spcAft>
                <a:spcPts val="600"/>
              </a:spcAft>
            </a:pPr>
            <a:r>
              <a:rPr lang="en-US" sz="2200" b="1" dirty="0">
                <a:solidFill>
                  <a:schemeClr val="bg1"/>
                </a:solidFill>
                <a:latin typeface="Calibri" charset="0"/>
                <a:ea typeface="Calibri" charset="0"/>
                <a:cs typeface="Times New Roman" charset="0"/>
              </a:rPr>
              <a:t>27 MILLION</a:t>
            </a:r>
            <a:endParaRPr lang="en-US" b="1" dirty="0">
              <a:solidFill>
                <a:schemeClr val="bg1"/>
              </a:solidFill>
              <a:latin typeface="Calibri" charset="0"/>
              <a:ea typeface="Calibri" charset="0"/>
              <a:cs typeface="Times New Roman" charset="0"/>
            </a:endParaRPr>
          </a:p>
        </p:txBody>
      </p:sp>
      <p:sp>
        <p:nvSpPr>
          <p:cNvPr id="16" name="Rectangle 15"/>
          <p:cNvSpPr/>
          <p:nvPr/>
        </p:nvSpPr>
        <p:spPr>
          <a:xfrm>
            <a:off x="3953434" y="2899041"/>
            <a:ext cx="5009564" cy="969496"/>
          </a:xfrm>
          <a:prstGeom prst="rect">
            <a:avLst/>
          </a:prstGeom>
          <a:solidFill>
            <a:schemeClr val="tx1">
              <a:lumMod val="65000"/>
              <a:lumOff val="35000"/>
              <a:alpha val="82000"/>
            </a:schemeClr>
          </a:solidFill>
        </p:spPr>
        <p:txBody>
          <a:bodyPr wrap="square">
            <a:spAutoFit/>
          </a:bodyPr>
          <a:lstStyle/>
          <a:p>
            <a:pPr algn="ctr">
              <a:spcAft>
                <a:spcPts val="600"/>
              </a:spcAft>
            </a:pPr>
            <a:r>
              <a:rPr lang="en-US" sz="2500" b="1" dirty="0">
                <a:solidFill>
                  <a:schemeClr val="bg1"/>
                </a:solidFill>
                <a:latin typeface="Pathway Gothic One" charset="0"/>
                <a:ea typeface="Pathway Gothic One" charset="0"/>
                <a:cs typeface="Pathway Gothic One" charset="0"/>
              </a:rPr>
              <a:t>HOW MANY HAVE WEBSITES?</a:t>
            </a:r>
          </a:p>
          <a:p>
            <a:pPr algn="ctr">
              <a:spcAft>
                <a:spcPts val="600"/>
              </a:spcAft>
            </a:pPr>
            <a:endParaRPr lang="en-US" sz="2700" b="1" dirty="0">
              <a:solidFill>
                <a:schemeClr val="bg1"/>
              </a:solidFill>
              <a:latin typeface="Pathway Gothic One" charset="0"/>
              <a:ea typeface="Pathway Gothic One" charset="0"/>
              <a:cs typeface="Pathway Gothic One" charset="0"/>
            </a:endParaRPr>
          </a:p>
        </p:txBody>
      </p:sp>
      <p:sp>
        <p:nvSpPr>
          <p:cNvPr id="17" name="Rectangle 16"/>
          <p:cNvSpPr/>
          <p:nvPr/>
        </p:nvSpPr>
        <p:spPr>
          <a:xfrm>
            <a:off x="3953433" y="3468476"/>
            <a:ext cx="5009564" cy="430887"/>
          </a:xfrm>
          <a:prstGeom prst="rect">
            <a:avLst/>
          </a:prstGeom>
          <a:solidFill>
            <a:srgbClr val="00B0F0">
              <a:alpha val="82000"/>
            </a:srgbClr>
          </a:solidFill>
        </p:spPr>
        <p:txBody>
          <a:bodyPr wrap="square">
            <a:spAutoFit/>
          </a:bodyPr>
          <a:lstStyle/>
          <a:p>
            <a:pPr algn="ctr">
              <a:spcAft>
                <a:spcPts val="600"/>
              </a:spcAft>
            </a:pPr>
            <a:r>
              <a:rPr lang="en-US" sz="2200" b="1" dirty="0">
                <a:solidFill>
                  <a:schemeClr val="bg1"/>
                </a:solidFill>
                <a:latin typeface="Calibri" charset="0"/>
                <a:ea typeface="Calibri" charset="0"/>
                <a:cs typeface="Times New Roman" charset="0"/>
              </a:rPr>
              <a:t>46%</a:t>
            </a:r>
            <a:endParaRPr lang="en-US" b="1" dirty="0">
              <a:solidFill>
                <a:schemeClr val="bg1"/>
              </a:solidFill>
              <a:latin typeface="Calibri" charset="0"/>
              <a:ea typeface="Calibri" charset="0"/>
              <a:cs typeface="Times New Roman" charset="0"/>
            </a:endParaRPr>
          </a:p>
        </p:txBody>
      </p:sp>
      <p:sp>
        <p:nvSpPr>
          <p:cNvPr id="18" name="Rectangle 17"/>
          <p:cNvSpPr/>
          <p:nvPr/>
        </p:nvSpPr>
        <p:spPr>
          <a:xfrm>
            <a:off x="3953433" y="4014364"/>
            <a:ext cx="5009564" cy="1000274"/>
          </a:xfrm>
          <a:prstGeom prst="rect">
            <a:avLst/>
          </a:prstGeom>
          <a:solidFill>
            <a:schemeClr val="tx1">
              <a:lumMod val="65000"/>
              <a:lumOff val="35000"/>
              <a:alpha val="82000"/>
            </a:schemeClr>
          </a:solidFill>
        </p:spPr>
        <p:txBody>
          <a:bodyPr wrap="square">
            <a:spAutoFit/>
          </a:bodyPr>
          <a:lstStyle/>
          <a:p>
            <a:pPr algn="ctr">
              <a:spcAft>
                <a:spcPts val="600"/>
              </a:spcAft>
            </a:pPr>
            <a:r>
              <a:rPr lang="en-US" sz="2500" b="1" dirty="0">
                <a:solidFill>
                  <a:schemeClr val="bg1"/>
                </a:solidFill>
                <a:latin typeface="Pathway Gothic One" charset="0"/>
                <a:ea typeface="Pathway Gothic One" charset="0"/>
                <a:cs typeface="Pathway Gothic One" charset="0"/>
              </a:rPr>
              <a:t>HOW MANY ARE MOBILE?</a:t>
            </a:r>
          </a:p>
          <a:p>
            <a:pPr algn="ctr">
              <a:spcAft>
                <a:spcPts val="600"/>
              </a:spcAft>
            </a:pPr>
            <a:endParaRPr lang="en-US" sz="2700" b="1" dirty="0">
              <a:solidFill>
                <a:schemeClr val="bg1"/>
              </a:solidFill>
              <a:latin typeface="Pathway Gothic One" charset="0"/>
              <a:ea typeface="Pathway Gothic One" charset="0"/>
              <a:cs typeface="Pathway Gothic One" charset="0"/>
            </a:endParaRPr>
          </a:p>
        </p:txBody>
      </p:sp>
      <p:sp>
        <p:nvSpPr>
          <p:cNvPr id="19" name="Rectangle 18"/>
          <p:cNvSpPr/>
          <p:nvPr/>
        </p:nvSpPr>
        <p:spPr>
          <a:xfrm>
            <a:off x="3953433" y="4583799"/>
            <a:ext cx="5009564" cy="430887"/>
          </a:xfrm>
          <a:prstGeom prst="rect">
            <a:avLst/>
          </a:prstGeom>
          <a:solidFill>
            <a:srgbClr val="00B0F0">
              <a:alpha val="82000"/>
            </a:srgbClr>
          </a:solidFill>
        </p:spPr>
        <p:txBody>
          <a:bodyPr wrap="square">
            <a:spAutoFit/>
          </a:bodyPr>
          <a:lstStyle/>
          <a:p>
            <a:pPr algn="ctr">
              <a:spcAft>
                <a:spcPts val="600"/>
              </a:spcAft>
            </a:pPr>
            <a:r>
              <a:rPr lang="en-US" sz="2200" b="1" dirty="0">
                <a:solidFill>
                  <a:schemeClr val="bg1"/>
                </a:solidFill>
                <a:latin typeface="Calibri" charset="0"/>
                <a:ea typeface="Calibri" charset="0"/>
                <a:cs typeface="Times New Roman" charset="0"/>
              </a:rPr>
              <a:t>44%</a:t>
            </a:r>
            <a:endParaRPr lang="en-US" b="1" dirty="0">
              <a:solidFill>
                <a:schemeClr val="bg1"/>
              </a:solidFill>
              <a:latin typeface="Calibri" charset="0"/>
              <a:ea typeface="Calibri" charset="0"/>
              <a:cs typeface="Times New Roman" charset="0"/>
            </a:endParaRPr>
          </a:p>
        </p:txBody>
      </p:sp>
    </p:spTree>
    <p:extLst>
      <p:ext uri="{BB962C8B-B14F-4D97-AF65-F5344CB8AC3E}">
        <p14:creationId xmlns:p14="http://schemas.microsoft.com/office/powerpoint/2010/main" val="1314769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ppt_w*0.7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strVal val="#ppt_w*0.70"/>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strVal val="#ppt_w*0.7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a:defRPr>
                <a:solidFill>
                  <a:srgbClr val="FFFFFF"/>
                </a:solidFill>
              </a:defRPr>
            </a:pPr>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r>
              <a:t>DESIGN CENTER</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77767"/>
          <a:stretch/>
        </p:blipFill>
        <p:spPr>
          <a:xfrm>
            <a:off x="2071399" y="835417"/>
            <a:ext cx="3914728" cy="2519090"/>
          </a:xfrm>
          <a:prstGeom prst="rect">
            <a:avLst/>
          </a:prstGeom>
        </p:spPr>
      </p:pic>
      <p:pic>
        <p:nvPicPr>
          <p:cNvPr id="1294" name="image25.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499849" y="258512"/>
            <a:ext cx="4849966" cy="4183798"/>
          </a:xfrm>
          <a:prstGeom prst="rect">
            <a:avLst/>
          </a:prstGeom>
          <a:ln w="12700">
            <a:miter lim="400000"/>
          </a:ln>
        </p:spPr>
      </p:pic>
      <p:pic>
        <p:nvPicPr>
          <p:cNvPr id="1296" name="image27.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 t="40523" r="-3990" b="13894"/>
          <a:stretch/>
        </p:blipFill>
        <p:spPr>
          <a:xfrm>
            <a:off x="1177284" y="2662519"/>
            <a:ext cx="1187092" cy="1506070"/>
          </a:xfrm>
          <a:prstGeom prst="rect">
            <a:avLst/>
          </a:prstGeom>
        </p:spPr>
      </p:pic>
      <p:pic>
        <p:nvPicPr>
          <p:cNvPr id="17" name="image26.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4769113" y="1279879"/>
            <a:ext cx="4270547" cy="4271349"/>
          </a:xfrm>
          <a:prstGeom prst="rect">
            <a:avLst/>
          </a:prstGeom>
          <a:ln w="12700">
            <a:miter lim="400000"/>
          </a:ln>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t="22067" b="56135"/>
          <a:stretch/>
        </p:blipFill>
        <p:spPr>
          <a:xfrm>
            <a:off x="5459285" y="2639018"/>
            <a:ext cx="2997564" cy="1891132"/>
          </a:xfrm>
          <a:prstGeom prst="rect">
            <a:avLst/>
          </a:prstGeom>
        </p:spPr>
      </p:pic>
      <p:pic>
        <p:nvPicPr>
          <p:cNvPr id="1300" name="image25.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7979084" y="3361766"/>
            <a:ext cx="1351982" cy="1952862"/>
          </a:xfrm>
          <a:prstGeom prst="rect">
            <a:avLst/>
          </a:prstGeom>
          <a:ln w="12700">
            <a:miter lim="400000"/>
          </a:ln>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r="7433" b="84801"/>
          <a:stretch/>
        </p:blipFill>
        <p:spPr>
          <a:xfrm>
            <a:off x="8372956" y="3863621"/>
            <a:ext cx="548752" cy="978543"/>
          </a:xfrm>
          <a:prstGeom prst="rect">
            <a:avLst/>
          </a:prstGeom>
        </p:spPr>
      </p:pic>
    </p:spTree>
    <p:extLst>
      <p:ext uri="{BB962C8B-B14F-4D97-AF65-F5344CB8AC3E}">
        <p14:creationId xmlns:p14="http://schemas.microsoft.com/office/powerpoint/2010/main" val="1212382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b="69407"/>
          <a:stretch/>
        </p:blipFill>
        <p:spPr>
          <a:xfrm>
            <a:off x="2079268" y="843802"/>
            <a:ext cx="3948045" cy="2517963"/>
          </a:xfrm>
          <a:prstGeom prst="rect">
            <a:avLst/>
          </a:prstGeom>
        </p:spPr>
      </p:pic>
      <p:pic>
        <p:nvPicPr>
          <p:cNvPr id="1294" name="image25.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499849" y="258512"/>
            <a:ext cx="4849966" cy="4183798"/>
          </a:xfrm>
          <a:prstGeom prst="rect">
            <a:avLst/>
          </a:prstGeom>
          <a:ln w="12700">
            <a:miter lim="400000"/>
          </a:ln>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a:defRPr>
                <a:solidFill>
                  <a:srgbClr val="FFFFFF"/>
                </a:solidFill>
              </a:defRPr>
            </a:pPr>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r>
              <a:t>DESIGN CENTER</a:t>
            </a:r>
          </a:p>
        </p:txBody>
      </p:sp>
      <p:pic>
        <p:nvPicPr>
          <p:cNvPr id="1296" name="image27.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17" name="image26.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4769113" y="1279879"/>
            <a:ext cx="4270547" cy="4271349"/>
          </a:xfrm>
          <a:prstGeom prst="rect">
            <a:avLst/>
          </a:prstGeom>
          <a:ln w="12700">
            <a:miter lim="400000"/>
          </a:ln>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t="32802" b="38907"/>
          <a:stretch/>
        </p:blipFill>
        <p:spPr>
          <a:xfrm>
            <a:off x="5460642" y="2642123"/>
            <a:ext cx="2969878" cy="1884441"/>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36449"/>
          <a:stretch/>
        </p:blipFill>
        <p:spPr>
          <a:xfrm>
            <a:off x="1192191" y="2642123"/>
            <a:ext cx="1129273" cy="1548568"/>
          </a:xfrm>
          <a:prstGeom prst="rect">
            <a:avLst/>
          </a:prstGeom>
        </p:spPr>
      </p:pic>
      <p:pic>
        <p:nvPicPr>
          <p:cNvPr id="1300" name="image25.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7979084" y="3361766"/>
            <a:ext cx="1351982" cy="1952862"/>
          </a:xfrm>
          <a:prstGeom prst="rect">
            <a:avLst/>
          </a:prstGeom>
          <a:ln w="12700">
            <a:miter lim="400000"/>
          </a:ln>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r="3277" b="79668"/>
          <a:stretch/>
        </p:blipFill>
        <p:spPr>
          <a:xfrm>
            <a:off x="8365784" y="3867293"/>
            <a:ext cx="546532" cy="976277"/>
          </a:xfrm>
          <a:prstGeom prst="rect">
            <a:avLst/>
          </a:prstGeom>
        </p:spPr>
      </p:pic>
    </p:spTree>
    <p:extLst>
      <p:ext uri="{BB962C8B-B14F-4D97-AF65-F5344CB8AC3E}">
        <p14:creationId xmlns:p14="http://schemas.microsoft.com/office/powerpoint/2010/main" val="577147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 name="image59.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a:ln w="12700">
            <a:miter lim="400000"/>
          </a:ln>
        </p:spPr>
      </p:pic>
      <p:sp>
        <p:nvSpPr>
          <p:cNvPr id="1422" name="Shape 1422"/>
          <p:cNvSpPr/>
          <p:nvPr/>
        </p:nvSpPr>
        <p:spPr>
          <a:xfrm>
            <a:off x="5861958" y="0"/>
            <a:ext cx="3282043" cy="5143500"/>
          </a:xfrm>
          <a:prstGeom prst="rect">
            <a:avLst/>
          </a:prstGeom>
          <a:solidFill>
            <a:srgbClr val="00B0F0">
              <a:alpha val="84000"/>
            </a:srgbClr>
          </a:solidFill>
          <a:ln w="25400">
            <a:solidFill>
              <a:srgbClr val="00B0F0"/>
            </a:solidFill>
          </a:ln>
        </p:spPr>
        <p:txBody>
          <a:bodyPr lIns="45719" rIns="45719" anchor="ctr"/>
          <a:lstStyle/>
          <a:p>
            <a:pPr algn="ctr" defTabSz="914400">
              <a:defRPr>
                <a:solidFill>
                  <a:srgbClr val="FFFFFF"/>
                </a:solidFill>
              </a:defRPr>
            </a:pPr>
            <a:endParaRPr/>
          </a:p>
        </p:txBody>
      </p:sp>
      <p:sp>
        <p:nvSpPr>
          <p:cNvPr id="1423" name="Shape 1423"/>
          <p:cNvSpPr/>
          <p:nvPr/>
        </p:nvSpPr>
        <p:spPr>
          <a:xfrm>
            <a:off x="5957954" y="530240"/>
            <a:ext cx="3091450" cy="3799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b="1">
                <a:solidFill>
                  <a:srgbClr val="FFFFFF"/>
                </a:solidFill>
              </a:defRPr>
            </a:pPr>
            <a:r>
              <a:rPr dirty="0"/>
              <a:t>DIGITAL MARKETING:</a:t>
            </a:r>
          </a:p>
          <a:p>
            <a:pPr>
              <a:defRPr>
                <a:solidFill>
                  <a:srgbClr val="FFFFFF"/>
                </a:solidFill>
              </a:defRPr>
            </a:pPr>
            <a:r>
              <a:rPr dirty="0"/>
              <a:t>Marketing your business through digital channels.  </a:t>
            </a:r>
          </a:p>
          <a:p>
            <a:pPr>
              <a:defRPr>
                <a:solidFill>
                  <a:srgbClr val="FFFFFF"/>
                </a:solidFill>
              </a:defRPr>
            </a:pPr>
            <a:endParaRPr dirty="0"/>
          </a:p>
          <a:p>
            <a:pPr>
              <a:defRPr sz="2000" b="1">
                <a:solidFill>
                  <a:srgbClr val="FFFFFF"/>
                </a:solidFill>
              </a:defRPr>
            </a:pPr>
            <a:r>
              <a:rPr dirty="0"/>
              <a:t>OPTION 1: TECH SUPPORT  </a:t>
            </a:r>
            <a:br>
              <a:rPr dirty="0"/>
            </a:br>
            <a:r>
              <a:rPr sz="1800" b="0" dirty="0"/>
              <a:t>Website Clients have unlimited access to Tech Support</a:t>
            </a:r>
          </a:p>
          <a:p>
            <a:pPr>
              <a:defRPr>
                <a:solidFill>
                  <a:srgbClr val="FFFFFF"/>
                </a:solidFill>
              </a:defRPr>
            </a:pPr>
            <a:endParaRPr sz="1800" b="0" dirty="0"/>
          </a:p>
          <a:p>
            <a:pPr>
              <a:defRPr sz="2000" b="1">
                <a:solidFill>
                  <a:srgbClr val="FFFFFF"/>
                </a:solidFill>
              </a:defRPr>
            </a:pPr>
            <a:r>
              <a:rPr dirty="0"/>
              <a:t>OPTION 2: SERVICES</a:t>
            </a:r>
          </a:p>
          <a:p>
            <a:pPr>
              <a:defRPr>
                <a:solidFill>
                  <a:srgbClr val="FFFFFF"/>
                </a:solidFill>
              </a:defRPr>
            </a:pPr>
            <a:r>
              <a:rPr dirty="0"/>
              <a:t>Purchase Digital Marketing Products.(Can be purchased by existing clients or non-website clients)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A8850-2166-8F4F-AD22-6B5CD91B66E4}"/>
              </a:ext>
            </a:extLst>
          </p:cNvPr>
          <p:cNvSpPr/>
          <p:nvPr/>
        </p:nvSpPr>
        <p:spPr>
          <a:xfrm>
            <a:off x="342615" y="454721"/>
            <a:ext cx="4420782" cy="6326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8" name="TextBox 7"/>
          <p:cNvSpPr txBox="1"/>
          <p:nvPr/>
        </p:nvSpPr>
        <p:spPr>
          <a:xfrm>
            <a:off x="342615" y="540229"/>
            <a:ext cx="4420781"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COMMUNICATION</a:t>
            </a:r>
            <a:endParaRPr kumimoji="0" lang="en-US" sz="1800" b="1" i="0" u="none" strike="noStrike" kern="1200" cap="none" spc="0" normalizeH="0" baseline="0" noProof="0" dirty="0">
              <a:ln>
                <a:noFill/>
              </a:ln>
              <a:solidFill>
                <a:prstClr val="white"/>
              </a:solidFill>
              <a:effectLst/>
              <a:uLnTx/>
              <a:uFillTx/>
              <a:latin typeface="Calibri" panose="020F0502020204030204"/>
              <a:ea typeface="+mj-ea"/>
              <a:cs typeface="+mj-cs"/>
              <a:sym typeface="Calibri"/>
            </a:endParaRPr>
          </a:p>
        </p:txBody>
      </p:sp>
      <p:sp>
        <p:nvSpPr>
          <p:cNvPr id="12" name="Content Placeholder 6">
            <a:extLst>
              <a:ext uri="{FF2B5EF4-FFF2-40B4-BE49-F238E27FC236}">
                <a16:creationId xmlns:a16="http://schemas.microsoft.com/office/drawing/2014/main" id="{A1DD77AE-15FC-F441-9F60-98BC2A1EE631}"/>
              </a:ext>
            </a:extLst>
          </p:cNvPr>
          <p:cNvSpPr txBox="1">
            <a:spLocks/>
          </p:cNvSpPr>
          <p:nvPr/>
        </p:nvSpPr>
        <p:spPr>
          <a:xfrm>
            <a:off x="416622" y="1452480"/>
            <a:ext cx="4272767" cy="3066967"/>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EMAIL MARKETING</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As part of the website platform, there is a customer database tool that also allows website clients to create email newsletters, campaigns, as well as access to email statistics.</a:t>
            </a: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TEXT MESSAGE MARKETING</a:t>
            </a: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Morse Connect is a robust text marketing product that enables a landline or Toll-Free number to receive text messages.  The service also allows for text promotional campaigns, individual responses, as well as autoresponders based on keyword and keyword phrases to streamline business communication and increase customer/client engagement</a:t>
            </a:r>
          </a:p>
        </p:txBody>
      </p:sp>
      <p:sp>
        <p:nvSpPr>
          <p:cNvPr id="9" name="TextBox 8">
            <a:extLst>
              <a:ext uri="{FF2B5EF4-FFF2-40B4-BE49-F238E27FC236}">
                <a16:creationId xmlns:a16="http://schemas.microsoft.com/office/drawing/2014/main" id="{0BF09A38-0704-40C7-8B2D-19FBD292F507}"/>
              </a:ext>
            </a:extLst>
          </p:cNvPr>
          <p:cNvSpPr txBox="1"/>
          <p:nvPr/>
        </p:nvSpPr>
        <p:spPr>
          <a:xfrm>
            <a:off x="4982759" y="3097146"/>
            <a:ext cx="4161241"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panose="020F0502020204030204"/>
                <a:ea typeface="+mj-ea"/>
                <a:cs typeface="+mj-cs"/>
                <a:sym typeface="Calibri"/>
              </a:rPr>
              <a:t>CHALLENGE: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How are you communicating with clients?</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Could they use increased engagement?</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Do they need to improve client communication</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Are they leveraging text message marketing?</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pic>
        <p:nvPicPr>
          <p:cNvPr id="4" name="Picture 3">
            <a:extLst>
              <a:ext uri="{FF2B5EF4-FFF2-40B4-BE49-F238E27FC236}">
                <a16:creationId xmlns:a16="http://schemas.microsoft.com/office/drawing/2014/main" id="{6B42C269-C052-41A6-B260-064C2E66D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58" y="454720"/>
            <a:ext cx="3908993" cy="2605995"/>
          </a:xfrm>
          <a:prstGeom prst="rect">
            <a:avLst/>
          </a:prstGeom>
        </p:spPr>
      </p:pic>
    </p:spTree>
    <p:extLst>
      <p:ext uri="{BB962C8B-B14F-4D97-AF65-F5344CB8AC3E}">
        <p14:creationId xmlns:p14="http://schemas.microsoft.com/office/powerpoint/2010/main" val="3105406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A9EE37-C0D6-468E-9D39-C314106778A0}"/>
              </a:ext>
            </a:extLst>
          </p:cNvPr>
          <p:cNvSpPr/>
          <p:nvPr/>
        </p:nvSpPr>
        <p:spPr>
          <a:xfrm>
            <a:off x="132172" y="543599"/>
            <a:ext cx="4085113" cy="63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sp>
        <p:nvSpPr>
          <p:cNvPr id="3" name="Content Placeholder 6"/>
          <p:cNvSpPr>
            <a:spLocks noGrp="1"/>
          </p:cNvSpPr>
          <p:nvPr>
            <p:ph idx="1"/>
          </p:nvPr>
        </p:nvSpPr>
        <p:spPr>
          <a:xfrm>
            <a:off x="198775" y="1336842"/>
            <a:ext cx="4119225" cy="3638570"/>
          </a:xfrm>
        </p:spPr>
        <p:txBody>
          <a:bodyPr>
            <a:normAutofit/>
          </a:bodyPr>
          <a:lstStyle/>
          <a:p>
            <a:pPr marL="0" indent="0">
              <a:buNone/>
            </a:pPr>
            <a:r>
              <a:rPr lang="en-US" sz="2000" b="1" dirty="0"/>
              <a:t>LOCAL AND REGIONAL SEO </a:t>
            </a:r>
          </a:p>
          <a:p>
            <a:pPr marL="0" indent="0">
              <a:buNone/>
            </a:pPr>
            <a:r>
              <a:rPr lang="en-US" sz="1500" dirty="0"/>
              <a:t>Search Engine Optimization, ensures your business ranks high on search engines like Google and Yahoo when a consumer is looking for a specific product or service. </a:t>
            </a:r>
          </a:p>
          <a:p>
            <a:pPr marL="0" indent="0">
              <a:buNone/>
            </a:pPr>
            <a:endParaRPr lang="en-US" sz="1500" dirty="0"/>
          </a:p>
          <a:p>
            <a:pPr marL="0" indent="0">
              <a:buNone/>
            </a:pPr>
            <a:r>
              <a:rPr lang="en-US" sz="1500" dirty="0"/>
              <a:t>We’ll discuss your desired goals related to your website, the geographic areas you wish to reach, and the demographics of your desired customer. We conduct SEO tasks related to site keywords, page titles, headings, page descriptions, and many more ways to make you stand out from the crowd.</a:t>
            </a:r>
            <a:br>
              <a:rPr lang="en-US" sz="1500" dirty="0"/>
            </a:br>
            <a:endParaRPr lang="en-US" sz="1500" b="1" dirty="0"/>
          </a:p>
          <a:p>
            <a:endParaRPr lang="en-US" sz="1500" dirty="0"/>
          </a:p>
          <a:p>
            <a:pPr marL="0" indent="0">
              <a:buNone/>
            </a:pPr>
            <a:endParaRPr lang="en-US" sz="1500" dirty="0"/>
          </a:p>
        </p:txBody>
      </p:sp>
      <p:sp>
        <p:nvSpPr>
          <p:cNvPr id="8" name="TextBox 7"/>
          <p:cNvSpPr txBox="1"/>
          <p:nvPr/>
        </p:nvSpPr>
        <p:spPr>
          <a:xfrm>
            <a:off x="198775" y="618146"/>
            <a:ext cx="3951908" cy="461665"/>
          </a:xfrm>
          <a:prstGeom prst="rect">
            <a:avLst/>
          </a:prstGeom>
          <a:noFill/>
        </p:spPr>
        <p:txBody>
          <a:bodyPr wrap="square" rtlCol="0">
            <a:spAutoFit/>
          </a:bodyPr>
          <a:lstStyle/>
          <a:p>
            <a:pPr algn="ctr"/>
            <a:r>
              <a:rPr lang="en-US" sz="2400" b="1" dirty="0">
                <a:solidFill>
                  <a:schemeClr val="bg1"/>
                </a:solidFill>
              </a:rPr>
              <a:t>SEO</a:t>
            </a:r>
            <a:endParaRPr lang="en-US" b="1" dirty="0">
              <a:solidFill>
                <a:schemeClr val="bg1"/>
              </a:solidFill>
            </a:endParaRPr>
          </a:p>
        </p:txBody>
      </p:sp>
      <p:pic>
        <p:nvPicPr>
          <p:cNvPr id="4" name="Picture 3">
            <a:extLst>
              <a:ext uri="{FF2B5EF4-FFF2-40B4-BE49-F238E27FC236}">
                <a16:creationId xmlns:a16="http://schemas.microsoft.com/office/drawing/2014/main" id="{523B12A2-4E4B-442C-9D95-027B43C20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0" y="543599"/>
            <a:ext cx="4461803" cy="2970174"/>
          </a:xfrm>
          <a:prstGeom prst="rect">
            <a:avLst/>
          </a:prstGeom>
        </p:spPr>
      </p:pic>
      <p:sp>
        <p:nvSpPr>
          <p:cNvPr id="5" name="TextBox 4">
            <a:extLst>
              <a:ext uri="{FF2B5EF4-FFF2-40B4-BE49-F238E27FC236}">
                <a16:creationId xmlns:a16="http://schemas.microsoft.com/office/drawing/2014/main" id="{9EF0A51C-891E-46DE-A03C-8B7175CEE9EA}"/>
              </a:ext>
            </a:extLst>
          </p:cNvPr>
          <p:cNvSpPr txBox="1"/>
          <p:nvPr/>
        </p:nvSpPr>
        <p:spPr>
          <a:xfrm>
            <a:off x="4419600" y="3694386"/>
            <a:ext cx="4360203" cy="1785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solidFill>
                  <a:srgbClr val="7030A0"/>
                </a:solidFill>
              </a:rPr>
              <a:t>CHALLENGE:</a:t>
            </a:r>
          </a:p>
          <a:p>
            <a:r>
              <a:rPr lang="en-US" dirty="0"/>
              <a:t>Is their site showing up in Search?</a:t>
            </a:r>
          </a:p>
          <a:p>
            <a:r>
              <a:rPr lang="en-US" dirty="0"/>
              <a:t>Are they ranking against their competition?</a:t>
            </a:r>
          </a:p>
          <a:p>
            <a:r>
              <a:rPr lang="en-US" dirty="0"/>
              <a:t>Are there new products and services they want to be found for? </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37904683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12D7C2-5C0E-4E13-972C-64C5596CEE38}"/>
              </a:ext>
            </a:extLst>
          </p:cNvPr>
          <p:cNvSpPr/>
          <p:nvPr/>
        </p:nvSpPr>
        <p:spPr>
          <a:xfrm>
            <a:off x="342615" y="454721"/>
            <a:ext cx="4028786" cy="6326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pic>
        <p:nvPicPr>
          <p:cNvPr id="13" name="Picture 12">
            <a:extLst>
              <a:ext uri="{FF2B5EF4-FFF2-40B4-BE49-F238E27FC236}">
                <a16:creationId xmlns:a16="http://schemas.microsoft.com/office/drawing/2014/main" id="{FC8F7F0D-3BAB-504D-A75F-4F59D4149141}"/>
              </a:ext>
            </a:extLst>
          </p:cNvPr>
          <p:cNvPicPr>
            <a:picLocks noChangeAspect="1"/>
          </p:cNvPicPr>
          <p:nvPr/>
        </p:nvPicPr>
        <p:blipFill>
          <a:blip r:embed="rId3">
            <a:alphaModFix amt="62000"/>
          </a:blip>
          <a:stretch>
            <a:fillRect/>
          </a:stretch>
        </p:blipFill>
        <p:spPr>
          <a:xfrm>
            <a:off x="4683263" y="559902"/>
            <a:ext cx="4372529" cy="2904429"/>
          </a:xfrm>
          <a:prstGeom prst="rect">
            <a:avLst/>
          </a:prstGeom>
        </p:spPr>
      </p:pic>
      <p:sp>
        <p:nvSpPr>
          <p:cNvPr id="8" name="TextBox 7"/>
          <p:cNvSpPr txBox="1"/>
          <p:nvPr/>
        </p:nvSpPr>
        <p:spPr>
          <a:xfrm>
            <a:off x="412376" y="645412"/>
            <a:ext cx="2824803" cy="461665"/>
          </a:xfrm>
          <a:prstGeom prst="rect">
            <a:avLst/>
          </a:prstGeom>
          <a:noFill/>
        </p:spPr>
        <p:txBody>
          <a:bodyPr wrap="square" rtlCol="0">
            <a:spAutoFit/>
          </a:bodyPr>
          <a:lstStyle/>
          <a:p>
            <a:pPr defTabSz="685800" hangingPunct="1"/>
            <a:r>
              <a:rPr lang="en-US" sz="2400" b="1" kern="1200" dirty="0">
                <a:solidFill>
                  <a:prstClr val="white"/>
                </a:solidFill>
                <a:latin typeface="Calibri" panose="020F0502020204030204"/>
                <a:ea typeface="+mn-ea"/>
                <a:cs typeface="+mn-cs"/>
              </a:rPr>
              <a:t>GOOGLE ADWORDS</a:t>
            </a:r>
            <a:endParaRPr lang="en-US" b="1" kern="1200" dirty="0">
              <a:solidFill>
                <a:prstClr val="white"/>
              </a:solidFill>
              <a:latin typeface="Calibri" panose="020F0502020204030204"/>
              <a:ea typeface="+mn-ea"/>
              <a:cs typeface="+mn-cs"/>
            </a:endParaRPr>
          </a:p>
        </p:txBody>
      </p:sp>
      <p:sp>
        <p:nvSpPr>
          <p:cNvPr id="10" name="Content Placeholder 6">
            <a:extLst>
              <a:ext uri="{FF2B5EF4-FFF2-40B4-BE49-F238E27FC236}">
                <a16:creationId xmlns:a16="http://schemas.microsoft.com/office/drawing/2014/main" id="{38EA5C81-06E1-5043-BA23-51C1110C804B}"/>
              </a:ext>
            </a:extLst>
          </p:cNvPr>
          <p:cNvSpPr txBox="1">
            <a:spLocks/>
          </p:cNvSpPr>
          <p:nvPr/>
        </p:nvSpPr>
        <p:spPr>
          <a:xfrm>
            <a:off x="280874" y="1578161"/>
            <a:ext cx="4402389" cy="258408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GOOGLE ADWORDS</a:t>
            </a:r>
          </a:p>
          <a:p>
            <a:pPr marL="0" indent="0" defTabSz="685800">
              <a:buNone/>
            </a:pPr>
            <a:r>
              <a:rPr lang="en-US" sz="1600" dirty="0">
                <a:solidFill>
                  <a:prstClr val="black"/>
                </a:solidFill>
                <a:latin typeface="Calibri" panose="020F0502020204030204"/>
              </a:rPr>
              <a:t>Search engine giant Google offers its paid AdWords service to businesses who wish to enhance their Internet marketing efforts.</a:t>
            </a:r>
          </a:p>
          <a:p>
            <a:pPr marL="0" indent="0" defTabSz="685800">
              <a:buNone/>
            </a:pPr>
            <a:endParaRPr lang="en-US" sz="1600" dirty="0">
              <a:solidFill>
                <a:prstClr val="black"/>
              </a:solidFill>
              <a:latin typeface="Calibri" panose="020F0502020204030204"/>
            </a:endParaRPr>
          </a:p>
          <a:p>
            <a:pPr marL="0" indent="0" defTabSz="685800">
              <a:buNone/>
            </a:pPr>
            <a:r>
              <a:rPr lang="en-US" sz="1600" dirty="0">
                <a:solidFill>
                  <a:prstClr val="black"/>
                </a:solidFill>
                <a:latin typeface="Calibri" panose="020F0502020204030204"/>
              </a:rPr>
              <a:t>Our SEO specialists will guide you through the AdWords process, taking care of subjects like account creation, campaigns, budgets, networks, mobile device targeting, geographical targeting and much much more.</a:t>
            </a:r>
          </a:p>
        </p:txBody>
      </p:sp>
      <p:sp>
        <p:nvSpPr>
          <p:cNvPr id="2" name="Rectangle 1">
            <a:extLst>
              <a:ext uri="{FF2B5EF4-FFF2-40B4-BE49-F238E27FC236}">
                <a16:creationId xmlns:a16="http://schemas.microsoft.com/office/drawing/2014/main" id="{5DFAF142-A465-498A-A935-207A2964EC32}"/>
              </a:ext>
            </a:extLst>
          </p:cNvPr>
          <p:cNvSpPr/>
          <p:nvPr/>
        </p:nvSpPr>
        <p:spPr>
          <a:xfrm>
            <a:off x="4683263" y="3565339"/>
            <a:ext cx="4572000" cy="1477328"/>
          </a:xfrm>
          <a:prstGeom prst="rect">
            <a:avLst/>
          </a:prstGeom>
        </p:spPr>
        <p:txBody>
          <a:bodyPr>
            <a:spAutoFit/>
          </a:bodyPr>
          <a:lstStyle/>
          <a:p>
            <a:r>
              <a:rPr lang="en-US" b="1" dirty="0">
                <a:solidFill>
                  <a:srgbClr val="00B0F0"/>
                </a:solidFill>
                <a:latin typeface="+mn-lt"/>
              </a:rPr>
              <a:t>CHALLENGE:</a:t>
            </a:r>
          </a:p>
          <a:p>
            <a:r>
              <a:rPr lang="en-US" dirty="0"/>
              <a:t>Who manages their </a:t>
            </a:r>
            <a:r>
              <a:rPr lang="en-US" dirty="0" err="1"/>
              <a:t>Adwords</a:t>
            </a:r>
            <a:r>
              <a:rPr lang="en-US" dirty="0"/>
              <a:t>?</a:t>
            </a:r>
          </a:p>
          <a:p>
            <a:r>
              <a:rPr lang="en-US" dirty="0"/>
              <a:t>Do they need quick results?</a:t>
            </a:r>
          </a:p>
          <a:p>
            <a:r>
              <a:rPr lang="en-US" dirty="0"/>
              <a:t>Do they have a great site but just need help marketing it?</a:t>
            </a:r>
          </a:p>
        </p:txBody>
      </p:sp>
    </p:spTree>
    <p:extLst>
      <p:ext uri="{BB962C8B-B14F-4D97-AF65-F5344CB8AC3E}">
        <p14:creationId xmlns:p14="http://schemas.microsoft.com/office/powerpoint/2010/main" val="2749087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28529-A01B-4E54-9E95-956394DB9982}"/>
              </a:ext>
            </a:extLst>
          </p:cNvPr>
          <p:cNvSpPr/>
          <p:nvPr/>
        </p:nvSpPr>
        <p:spPr>
          <a:xfrm>
            <a:off x="307637" y="387313"/>
            <a:ext cx="4091657" cy="6326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pic>
        <p:nvPicPr>
          <p:cNvPr id="13" name="Picture 12">
            <a:extLst>
              <a:ext uri="{FF2B5EF4-FFF2-40B4-BE49-F238E27FC236}">
                <a16:creationId xmlns:a16="http://schemas.microsoft.com/office/drawing/2014/main" id="{713338C7-BC2B-494A-A5D2-951BDC63F3BF}"/>
              </a:ext>
            </a:extLst>
          </p:cNvPr>
          <p:cNvPicPr>
            <a:picLocks noChangeAspect="1"/>
          </p:cNvPicPr>
          <p:nvPr/>
        </p:nvPicPr>
        <p:blipFill>
          <a:blip r:embed="rId3">
            <a:alphaModFix amt="62000"/>
          </a:blip>
          <a:stretch>
            <a:fillRect/>
          </a:stretch>
        </p:blipFill>
        <p:spPr>
          <a:xfrm>
            <a:off x="4647303" y="409314"/>
            <a:ext cx="4366049" cy="2910700"/>
          </a:xfrm>
          <a:prstGeom prst="rect">
            <a:avLst/>
          </a:prstGeom>
        </p:spPr>
      </p:pic>
      <p:sp>
        <p:nvSpPr>
          <p:cNvPr id="8" name="TextBox 7"/>
          <p:cNvSpPr txBox="1"/>
          <p:nvPr/>
        </p:nvSpPr>
        <p:spPr>
          <a:xfrm>
            <a:off x="-665333" y="472823"/>
            <a:ext cx="3951908" cy="461665"/>
          </a:xfrm>
          <a:prstGeom prst="rect">
            <a:avLst/>
          </a:prstGeom>
          <a:noFill/>
        </p:spPr>
        <p:txBody>
          <a:bodyPr wrap="square" rtlCol="0">
            <a:spAutoFit/>
          </a:bodyPr>
          <a:lstStyle/>
          <a:p>
            <a:pPr algn="ctr" defTabSz="685800" hangingPunct="1"/>
            <a:r>
              <a:rPr lang="en-US" sz="2400" b="1" kern="1200" dirty="0">
                <a:solidFill>
                  <a:prstClr val="white"/>
                </a:solidFill>
                <a:latin typeface="Calibri" panose="020F0502020204030204"/>
                <a:ea typeface="+mn-ea"/>
                <a:cs typeface="+mn-cs"/>
              </a:rPr>
              <a:t>SOCIAL MEDIA</a:t>
            </a:r>
            <a:endParaRPr lang="en-US" b="1" kern="1200" dirty="0">
              <a:solidFill>
                <a:prstClr val="white"/>
              </a:solidFill>
              <a:latin typeface="Calibri" panose="020F0502020204030204"/>
              <a:ea typeface="+mn-ea"/>
              <a:cs typeface="+mn-cs"/>
            </a:endParaRPr>
          </a:p>
        </p:txBody>
      </p:sp>
      <p:sp>
        <p:nvSpPr>
          <p:cNvPr id="6" name="Content Placeholder 6">
            <a:extLst>
              <a:ext uri="{FF2B5EF4-FFF2-40B4-BE49-F238E27FC236}">
                <a16:creationId xmlns:a16="http://schemas.microsoft.com/office/drawing/2014/main" id="{69BF878D-2EFF-CC4A-B9FF-BFFBCC9C6EFA}"/>
              </a:ext>
            </a:extLst>
          </p:cNvPr>
          <p:cNvSpPr txBox="1">
            <a:spLocks/>
          </p:cNvSpPr>
          <p:nvPr/>
        </p:nvSpPr>
        <p:spPr>
          <a:xfrm>
            <a:off x="307637" y="1209681"/>
            <a:ext cx="4272767" cy="262770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SOCIAL MEDIA MANAGEMENT</a:t>
            </a:r>
          </a:p>
          <a:p>
            <a:pPr marL="0" indent="0" defTabSz="685800">
              <a:buNone/>
            </a:pPr>
            <a:r>
              <a:rPr lang="en-US" sz="1350" dirty="0">
                <a:solidFill>
                  <a:prstClr val="black"/>
                </a:solidFill>
                <a:latin typeface="Calibri" panose="020F0502020204030204"/>
              </a:rPr>
              <a:t>We offer a smooth, results-driven package in which our specialists will create profiles on the social media sites of your choice, post written and image-driven content each week, and respond to comments or questions that might arise on these highly viewed services. </a:t>
            </a:r>
            <a:br>
              <a:rPr lang="en-US" sz="1350" dirty="0">
                <a:solidFill>
                  <a:prstClr val="black"/>
                </a:solidFill>
                <a:latin typeface="Calibri" panose="020F0502020204030204"/>
              </a:rPr>
            </a:br>
            <a:endParaRPr lang="en-US" sz="1350" dirty="0">
              <a:solidFill>
                <a:prstClr val="black"/>
              </a:solidFill>
              <a:latin typeface="Calibri" panose="020F0502020204030204"/>
            </a:endParaRPr>
          </a:p>
          <a:p>
            <a:pPr marL="0" indent="0" defTabSz="685800">
              <a:buNone/>
            </a:pPr>
            <a:r>
              <a:rPr lang="en-US" sz="1350" b="1" dirty="0">
                <a:solidFill>
                  <a:prstClr val="black"/>
                </a:solidFill>
                <a:latin typeface="Calibri" panose="020F0502020204030204"/>
              </a:rPr>
              <a:t>ONLINE REPUTATION MANAGEMENT</a:t>
            </a:r>
          </a:p>
          <a:p>
            <a:pPr marL="0" indent="0" defTabSz="685800">
              <a:buNone/>
            </a:pPr>
            <a:r>
              <a:rPr lang="en-US" sz="1350" dirty="0">
                <a:solidFill>
                  <a:prstClr val="black"/>
                </a:solidFill>
                <a:latin typeface="Calibri" panose="020F0502020204030204"/>
              </a:rPr>
              <a:t>Our online reputation management services include a monthly scan of the online world for negative reviews, and clear reporting of activity on consumer review sites that could affect your revenue, profits and foot traffic. </a:t>
            </a:r>
          </a:p>
        </p:txBody>
      </p:sp>
      <p:sp>
        <p:nvSpPr>
          <p:cNvPr id="14" name="TextBox 13">
            <a:extLst>
              <a:ext uri="{FF2B5EF4-FFF2-40B4-BE49-F238E27FC236}">
                <a16:creationId xmlns:a16="http://schemas.microsoft.com/office/drawing/2014/main" id="{B9850DB9-D523-E540-8061-DE7E6B294390}"/>
              </a:ext>
            </a:extLst>
          </p:cNvPr>
          <p:cNvSpPr txBox="1"/>
          <p:nvPr/>
        </p:nvSpPr>
        <p:spPr>
          <a:xfrm>
            <a:off x="4477407" y="3543407"/>
            <a:ext cx="4629807" cy="1477328"/>
          </a:xfrm>
          <a:prstGeom prst="rect">
            <a:avLst/>
          </a:prstGeom>
          <a:noFill/>
        </p:spPr>
        <p:txBody>
          <a:bodyPr wrap="square" rtlCol="0">
            <a:spAutoFit/>
          </a:bodyPr>
          <a:lstStyle/>
          <a:p>
            <a:pPr defTabSz="685800" hangingPunct="1"/>
            <a:r>
              <a:rPr lang="en-US" b="1" kern="1200" dirty="0">
                <a:solidFill>
                  <a:srgbClr val="92D050"/>
                </a:solidFill>
                <a:latin typeface="Calibri" panose="020F0502020204030204"/>
                <a:ea typeface="+mn-ea"/>
                <a:cs typeface="+mn-cs"/>
              </a:rPr>
              <a:t>CHALLENGE:</a:t>
            </a:r>
          </a:p>
          <a:p>
            <a:pPr defTabSz="685800" hangingPunct="1"/>
            <a:r>
              <a:rPr lang="en-US" kern="1200" dirty="0">
                <a:solidFill>
                  <a:prstClr val="black"/>
                </a:solidFill>
                <a:latin typeface="Calibri" panose="020F0502020204030204"/>
                <a:ea typeface="+mn-ea"/>
                <a:cs typeface="+mn-cs"/>
              </a:rPr>
              <a:t>Are they leveraging Social Media?</a:t>
            </a:r>
          </a:p>
          <a:p>
            <a:pPr defTabSz="685800" hangingPunct="1"/>
            <a:r>
              <a:rPr lang="en-US" kern="1200" dirty="0">
                <a:solidFill>
                  <a:prstClr val="black"/>
                </a:solidFill>
                <a:latin typeface="Calibri" panose="020F0502020204030204"/>
                <a:ea typeface="+mn-ea"/>
                <a:cs typeface="+mn-cs"/>
              </a:rPr>
              <a:t>Are the consistent with posting &amp; responding?</a:t>
            </a:r>
          </a:p>
          <a:p>
            <a:pPr defTabSz="685800" hangingPunct="1"/>
            <a:r>
              <a:rPr lang="en-US" kern="1200" dirty="0">
                <a:solidFill>
                  <a:prstClr val="black"/>
                </a:solidFill>
                <a:latin typeface="Calibri" panose="020F0502020204030204"/>
                <a:ea typeface="+mn-ea"/>
                <a:cs typeface="+mn-cs"/>
              </a:rPr>
              <a:t>Do they monitor online reviews?</a:t>
            </a:r>
          </a:p>
          <a:p>
            <a:pPr defTabSz="685800" hangingPunct="1"/>
            <a:r>
              <a:rPr lang="en-US" kern="1200" dirty="0">
                <a:solidFill>
                  <a:prstClr val="black"/>
                </a:solidFill>
                <a:latin typeface="Calibri" panose="020F0502020204030204"/>
                <a:ea typeface="+mn-ea"/>
                <a:cs typeface="+mn-cs"/>
              </a:rPr>
              <a:t>Who manages their online listings?</a:t>
            </a:r>
          </a:p>
        </p:txBody>
      </p:sp>
    </p:spTree>
    <p:extLst>
      <p:ext uri="{BB962C8B-B14F-4D97-AF65-F5344CB8AC3E}">
        <p14:creationId xmlns:p14="http://schemas.microsoft.com/office/powerpoint/2010/main" val="1461975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A8850-2166-8F4F-AD22-6B5CD91B66E4}"/>
              </a:ext>
            </a:extLst>
          </p:cNvPr>
          <p:cNvSpPr/>
          <p:nvPr/>
        </p:nvSpPr>
        <p:spPr>
          <a:xfrm>
            <a:off x="342615" y="454721"/>
            <a:ext cx="4420782" cy="632683"/>
          </a:xfrm>
          <a:prstGeom prst="rect">
            <a:avLst/>
          </a:prstGeom>
          <a:solidFill>
            <a:srgbClr val="604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sp>
        <p:nvSpPr>
          <p:cNvPr id="8" name="TextBox 7"/>
          <p:cNvSpPr txBox="1"/>
          <p:nvPr/>
        </p:nvSpPr>
        <p:spPr>
          <a:xfrm>
            <a:off x="595299" y="540229"/>
            <a:ext cx="2156786" cy="461665"/>
          </a:xfrm>
          <a:prstGeom prst="rect">
            <a:avLst/>
          </a:prstGeom>
          <a:noFill/>
        </p:spPr>
        <p:txBody>
          <a:bodyPr wrap="square" rtlCol="0">
            <a:spAutoFit/>
          </a:bodyPr>
          <a:lstStyle/>
          <a:p>
            <a:pPr defTabSz="685800" hangingPunct="1"/>
            <a:r>
              <a:rPr lang="en-US" sz="2400" b="1" kern="1200" dirty="0">
                <a:solidFill>
                  <a:prstClr val="white"/>
                </a:solidFill>
                <a:latin typeface="Calibri" panose="020F0502020204030204"/>
                <a:ea typeface="+mn-ea"/>
                <a:cs typeface="+mn-cs"/>
              </a:rPr>
              <a:t>FACEBOOK ADS</a:t>
            </a:r>
            <a:endParaRPr lang="en-US" b="1" kern="1200" dirty="0">
              <a:solidFill>
                <a:prstClr val="white"/>
              </a:solidFill>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A1DD77AE-15FC-F441-9F60-98BC2A1EE631}"/>
              </a:ext>
            </a:extLst>
          </p:cNvPr>
          <p:cNvSpPr txBox="1">
            <a:spLocks/>
          </p:cNvSpPr>
          <p:nvPr/>
        </p:nvSpPr>
        <p:spPr>
          <a:xfrm>
            <a:off x="416622" y="1452481"/>
            <a:ext cx="4272767" cy="26156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FACEBOOK ADVERTISING</a:t>
            </a:r>
          </a:p>
          <a:p>
            <a:pPr marL="0" indent="0" defTabSz="685800">
              <a:buNone/>
            </a:pPr>
            <a:r>
              <a:rPr lang="en-US" sz="1350" dirty="0">
                <a:solidFill>
                  <a:prstClr val="black"/>
                </a:solidFill>
                <a:latin typeface="Calibri" panose="020F0502020204030204"/>
              </a:rPr>
              <a:t>Billions of people are on Facebook, so you can be sure that we’ll find you an audience.</a:t>
            </a:r>
          </a:p>
          <a:p>
            <a:pPr marL="0" indent="0" defTabSz="685800">
              <a:buNone/>
            </a:pPr>
            <a:endParaRPr lang="en-US" sz="1350" dirty="0">
              <a:solidFill>
                <a:prstClr val="black"/>
              </a:solidFill>
              <a:latin typeface="Calibri" panose="020F0502020204030204"/>
            </a:endParaRPr>
          </a:p>
          <a:p>
            <a:pPr marL="0" indent="0" defTabSz="685800">
              <a:buNone/>
            </a:pPr>
            <a:r>
              <a:rPr lang="en-US" sz="1350" dirty="0">
                <a:solidFill>
                  <a:prstClr val="black"/>
                </a:solidFill>
                <a:latin typeface="Calibri" panose="020F0502020204030204"/>
              </a:rPr>
              <a:t>We’ll discuss with you your target market demographics, the geographic area you wish to reach, and all other vital details to get your campaign kicked off.</a:t>
            </a:r>
          </a:p>
          <a:p>
            <a:pPr marL="0" indent="0" defTabSz="685800">
              <a:buNone/>
            </a:pPr>
            <a:endParaRPr lang="en-US" sz="1350" dirty="0">
              <a:solidFill>
                <a:prstClr val="black"/>
              </a:solidFill>
              <a:latin typeface="Calibri" panose="020F0502020204030204"/>
            </a:endParaRPr>
          </a:p>
          <a:p>
            <a:pPr marL="0" indent="0" defTabSz="685800">
              <a:buNone/>
            </a:pPr>
            <a:r>
              <a:rPr lang="en-US" sz="1350" dirty="0">
                <a:solidFill>
                  <a:prstClr val="black"/>
                </a:solidFill>
                <a:latin typeface="Calibri" panose="020F0502020204030204"/>
              </a:rPr>
              <a:t>Expect a monthly consultation and report detailing exactly where your hard earned marketing dollars are going.</a:t>
            </a:r>
          </a:p>
        </p:txBody>
      </p:sp>
      <p:pic>
        <p:nvPicPr>
          <p:cNvPr id="3" name="Picture 2">
            <a:extLst>
              <a:ext uri="{FF2B5EF4-FFF2-40B4-BE49-F238E27FC236}">
                <a16:creationId xmlns:a16="http://schemas.microsoft.com/office/drawing/2014/main" id="{E2288877-1B1E-41CF-A29A-4474B282A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719" y="454721"/>
            <a:ext cx="4049092" cy="2528714"/>
          </a:xfrm>
          <a:prstGeom prst="rect">
            <a:avLst/>
          </a:prstGeom>
        </p:spPr>
      </p:pic>
      <p:sp>
        <p:nvSpPr>
          <p:cNvPr id="9" name="TextBox 8">
            <a:extLst>
              <a:ext uri="{FF2B5EF4-FFF2-40B4-BE49-F238E27FC236}">
                <a16:creationId xmlns:a16="http://schemas.microsoft.com/office/drawing/2014/main" id="{0BF09A38-0704-40C7-8B2D-19FBD292F507}"/>
              </a:ext>
            </a:extLst>
          </p:cNvPr>
          <p:cNvSpPr txBox="1"/>
          <p:nvPr/>
        </p:nvSpPr>
        <p:spPr>
          <a:xfrm>
            <a:off x="4763397" y="3296843"/>
            <a:ext cx="4509352"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solidFill>
                  <a:srgbClr val="00B0F0"/>
                </a:solidFill>
                <a:latin typeface="+mn-lt"/>
              </a:rPr>
              <a:t>CHALLENGE:</a:t>
            </a:r>
          </a:p>
          <a:p>
            <a:r>
              <a:rPr lang="en-US" dirty="0"/>
              <a:t>Are your clients on Facebook?</a:t>
            </a:r>
          </a:p>
          <a:p>
            <a:r>
              <a:rPr lang="en-US" dirty="0"/>
              <a:t>Could they use increased exposure?</a:t>
            </a:r>
          </a:p>
          <a:p>
            <a:r>
              <a:rPr lang="en-US" dirty="0"/>
              <a:t>Do they need to grow engagement on their business Facebook page?</a:t>
            </a:r>
          </a:p>
          <a:p>
            <a:r>
              <a:rPr lang="en-US" dirty="0"/>
              <a:t>Are they leveraging Facebook Ads?</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789650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BB34CB-5D0A-A942-A7E0-88BAFF57EE42}"/>
              </a:ext>
            </a:extLst>
          </p:cNvPr>
          <p:cNvPicPr>
            <a:picLocks noChangeAspect="1"/>
          </p:cNvPicPr>
          <p:nvPr/>
        </p:nvPicPr>
        <p:blipFill>
          <a:blip r:embed="rId3">
            <a:alphaModFix amt="62000"/>
          </a:blip>
          <a:stretch>
            <a:fillRect/>
          </a:stretch>
        </p:blipFill>
        <p:spPr>
          <a:xfrm>
            <a:off x="4639851" y="473966"/>
            <a:ext cx="4361687" cy="2910699"/>
          </a:xfrm>
          <a:prstGeom prst="rect">
            <a:avLst/>
          </a:prstGeom>
        </p:spPr>
      </p:pic>
      <p:sp>
        <p:nvSpPr>
          <p:cNvPr id="7" name="Rectangle 6"/>
          <p:cNvSpPr/>
          <p:nvPr/>
        </p:nvSpPr>
        <p:spPr>
          <a:xfrm>
            <a:off x="340654" y="473966"/>
            <a:ext cx="4084202" cy="632683"/>
          </a:xfrm>
          <a:prstGeom prst="rect">
            <a:avLst/>
          </a:prstGeom>
          <a:solidFill>
            <a:srgbClr val="DD7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sp>
        <p:nvSpPr>
          <p:cNvPr id="8" name="TextBox 7"/>
          <p:cNvSpPr txBox="1"/>
          <p:nvPr/>
        </p:nvSpPr>
        <p:spPr>
          <a:xfrm>
            <a:off x="420626" y="454632"/>
            <a:ext cx="4004230" cy="461665"/>
          </a:xfrm>
          <a:prstGeom prst="rect">
            <a:avLst/>
          </a:prstGeom>
          <a:noFill/>
        </p:spPr>
        <p:txBody>
          <a:bodyPr wrap="square" rtlCol="0">
            <a:spAutoFit/>
          </a:bodyPr>
          <a:lstStyle/>
          <a:p>
            <a:pPr defTabSz="685800" hangingPunct="1"/>
            <a:r>
              <a:rPr lang="en-US" sz="2400" b="1" kern="1200" dirty="0">
                <a:solidFill>
                  <a:prstClr val="white"/>
                </a:solidFill>
                <a:latin typeface="Calibri" panose="020F0502020204030204"/>
                <a:ea typeface="+mn-ea"/>
                <a:cs typeface="+mn-cs"/>
              </a:rPr>
              <a:t>REFERRAL MARKETING</a:t>
            </a:r>
            <a:endParaRPr lang="en-US" b="1" kern="1200" dirty="0">
              <a:solidFill>
                <a:prstClr val="white"/>
              </a:solidFill>
              <a:latin typeface="Calibri" panose="020F0502020204030204"/>
              <a:ea typeface="+mn-ea"/>
              <a:cs typeface="+mn-cs"/>
            </a:endParaRPr>
          </a:p>
        </p:txBody>
      </p:sp>
      <p:sp>
        <p:nvSpPr>
          <p:cNvPr id="10" name="Content Placeholder 6">
            <a:extLst>
              <a:ext uri="{FF2B5EF4-FFF2-40B4-BE49-F238E27FC236}">
                <a16:creationId xmlns:a16="http://schemas.microsoft.com/office/drawing/2014/main" id="{1FDAFA96-0FDC-C347-91D6-7E81DB25D7A5}"/>
              </a:ext>
            </a:extLst>
          </p:cNvPr>
          <p:cNvSpPr txBox="1">
            <a:spLocks/>
          </p:cNvSpPr>
          <p:nvPr/>
        </p:nvSpPr>
        <p:spPr>
          <a:xfrm>
            <a:off x="379924" y="1255552"/>
            <a:ext cx="4402389" cy="261289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SHOP LOCAL</a:t>
            </a:r>
          </a:p>
          <a:p>
            <a:pPr marL="0" indent="0" defTabSz="685800">
              <a:buNone/>
            </a:pPr>
            <a:r>
              <a:rPr lang="en-US" sz="1350" dirty="0">
                <a:solidFill>
                  <a:prstClr val="black"/>
                </a:solidFill>
                <a:latin typeface="Calibri" panose="020F0502020204030204"/>
              </a:rPr>
              <a:t>Drive more foot traffic to your physical business.</a:t>
            </a:r>
          </a:p>
          <a:p>
            <a:pPr marL="0" indent="0" defTabSz="685800">
              <a:buNone/>
            </a:pPr>
            <a:endParaRPr lang="en-US" sz="1350" dirty="0">
              <a:solidFill>
                <a:prstClr val="black"/>
              </a:solidFill>
              <a:latin typeface="Calibri" panose="020F0502020204030204"/>
            </a:endParaRPr>
          </a:p>
          <a:p>
            <a:pPr marL="0" indent="0" defTabSz="685800">
              <a:buNone/>
            </a:pPr>
            <a:r>
              <a:rPr lang="en-US" sz="1350" b="1" dirty="0">
                <a:solidFill>
                  <a:prstClr val="black"/>
                </a:solidFill>
                <a:latin typeface="Calibri" panose="020F0502020204030204"/>
              </a:rPr>
              <a:t>SHOP.COM PARTNER STORE</a:t>
            </a:r>
          </a:p>
          <a:p>
            <a:pPr marL="0" indent="0" defTabSz="685800">
              <a:buNone/>
            </a:pPr>
            <a:r>
              <a:rPr lang="en-US" sz="1350" dirty="0">
                <a:solidFill>
                  <a:prstClr val="black"/>
                </a:solidFill>
                <a:latin typeface="Calibri" panose="020F0502020204030204"/>
              </a:rPr>
              <a:t>Drive traffic to your website via our over 3 million loyal customers and 200,000 UFO websites.</a:t>
            </a:r>
          </a:p>
          <a:p>
            <a:pPr marL="0" indent="0" defTabSz="685800">
              <a:buNone/>
            </a:pPr>
            <a:endParaRPr lang="en-US" sz="1350" b="1" dirty="0">
              <a:solidFill>
                <a:prstClr val="black"/>
              </a:solidFill>
              <a:latin typeface="Calibri" panose="020F0502020204030204"/>
            </a:endParaRPr>
          </a:p>
          <a:p>
            <a:pPr marL="0" indent="0" defTabSz="685800">
              <a:buNone/>
            </a:pPr>
            <a:r>
              <a:rPr lang="en-US" sz="1350" b="1" dirty="0">
                <a:solidFill>
                  <a:prstClr val="black"/>
                </a:solidFill>
                <a:latin typeface="Calibri" panose="020F0502020204030204"/>
              </a:rPr>
              <a:t>APN (AFFILIATE PUBLISHER NETWORK)</a:t>
            </a:r>
          </a:p>
          <a:p>
            <a:pPr marL="0" indent="0" defTabSz="685800">
              <a:buNone/>
            </a:pPr>
            <a:r>
              <a:rPr lang="en-US" sz="1350" dirty="0">
                <a:solidFill>
                  <a:prstClr val="black"/>
                </a:solidFill>
                <a:latin typeface="Calibri" panose="020F0502020204030204"/>
              </a:rPr>
              <a:t>Publish relevant SHOP Products right to your site and earn commission for referring the sale.</a:t>
            </a:r>
          </a:p>
        </p:txBody>
      </p:sp>
      <p:sp>
        <p:nvSpPr>
          <p:cNvPr id="18" name="TextBox 17">
            <a:extLst>
              <a:ext uri="{FF2B5EF4-FFF2-40B4-BE49-F238E27FC236}">
                <a16:creationId xmlns:a16="http://schemas.microsoft.com/office/drawing/2014/main" id="{4BC971E9-CDFD-884D-8585-C40F9886627E}"/>
              </a:ext>
            </a:extLst>
          </p:cNvPr>
          <p:cNvSpPr txBox="1"/>
          <p:nvPr/>
        </p:nvSpPr>
        <p:spPr>
          <a:xfrm>
            <a:off x="4639851" y="3594276"/>
            <a:ext cx="4504149" cy="1477328"/>
          </a:xfrm>
          <a:prstGeom prst="rect">
            <a:avLst/>
          </a:prstGeom>
          <a:noFill/>
        </p:spPr>
        <p:txBody>
          <a:bodyPr wrap="square" rtlCol="0">
            <a:spAutoFit/>
          </a:bodyPr>
          <a:lstStyle/>
          <a:p>
            <a:pPr defTabSz="685800" hangingPunct="1"/>
            <a:r>
              <a:rPr lang="en-US" b="1" kern="1200" dirty="0">
                <a:solidFill>
                  <a:srgbClr val="DD7869"/>
                </a:solidFill>
                <a:latin typeface="Calibri" panose="020F0502020204030204"/>
                <a:ea typeface="+mn-ea"/>
                <a:cs typeface="+mn-cs"/>
              </a:rPr>
              <a:t>CHALLENGE:</a:t>
            </a:r>
          </a:p>
          <a:p>
            <a:pPr defTabSz="685800" hangingPunct="1"/>
            <a:r>
              <a:rPr lang="en-US" kern="1200" dirty="0">
                <a:solidFill>
                  <a:prstClr val="black"/>
                </a:solidFill>
                <a:latin typeface="Calibri" panose="020F0502020204030204"/>
                <a:ea typeface="+mn-ea"/>
                <a:cs typeface="+mn-cs"/>
              </a:rPr>
              <a:t>Are they looking for more “in store traffic”?</a:t>
            </a:r>
          </a:p>
          <a:p>
            <a:pPr defTabSz="685800" hangingPunct="1"/>
            <a:r>
              <a:rPr lang="en-US" kern="1200" dirty="0">
                <a:solidFill>
                  <a:prstClr val="black"/>
                </a:solidFill>
                <a:latin typeface="Calibri" panose="020F0502020204030204"/>
                <a:ea typeface="+mn-ea"/>
                <a:cs typeface="+mn-cs"/>
              </a:rPr>
              <a:t>Are they looking for more online traffic?</a:t>
            </a:r>
          </a:p>
          <a:p>
            <a:pPr defTabSz="685800" hangingPunct="1"/>
            <a:r>
              <a:rPr lang="en-US" kern="1200" dirty="0">
                <a:solidFill>
                  <a:prstClr val="black"/>
                </a:solidFill>
                <a:latin typeface="Calibri" panose="020F0502020204030204"/>
                <a:ea typeface="+mn-ea"/>
                <a:cs typeface="+mn-cs"/>
              </a:rPr>
              <a:t>Are they looking for an additional stream of income?</a:t>
            </a:r>
          </a:p>
        </p:txBody>
      </p:sp>
    </p:spTree>
    <p:extLst>
      <p:ext uri="{BB962C8B-B14F-4D97-AF65-F5344CB8AC3E}">
        <p14:creationId xmlns:p14="http://schemas.microsoft.com/office/powerpoint/2010/main" val="1270541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331076" y="620014"/>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000" b="1" cap="all" dirty="0">
                <a:solidFill>
                  <a:prstClr val="white"/>
                </a:solidFill>
                <a:latin typeface="Pathway Gothic One" charset="0"/>
                <a:ea typeface="Pathway Gothic One" charset="0"/>
                <a:cs typeface="Pathway Gothic One" charset="0"/>
              </a:rPr>
              <a:t>WEBCENTER PRO PROGRAM: </a:t>
            </a:r>
            <a:r>
              <a:rPr lang="en-US" sz="3000" b="1" u="sng" cap="all" dirty="0">
                <a:solidFill>
                  <a:prstClr val="white"/>
                </a:solidFill>
                <a:latin typeface="Pathway Gothic One" charset="0"/>
                <a:ea typeface="Pathway Gothic One" charset="0"/>
                <a:cs typeface="Pathway Gothic One" charset="0"/>
              </a:rPr>
              <a:t>WEBCENTER-PRO.COM</a:t>
            </a:r>
          </a:p>
        </p:txBody>
      </p:sp>
      <p:sp>
        <p:nvSpPr>
          <p:cNvPr id="6" name="Rectangle 5"/>
          <p:cNvSpPr/>
          <p:nvPr/>
        </p:nvSpPr>
        <p:spPr>
          <a:xfrm>
            <a:off x="4515981" y="1919054"/>
            <a:ext cx="4265412" cy="2845253"/>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000" b="1" cap="all" dirty="0">
              <a:solidFill>
                <a:prstClr val="white"/>
              </a:solidFill>
              <a:latin typeface="Calibri"/>
            </a:endParaRPr>
          </a:p>
          <a:p>
            <a:pPr marL="257175" indent="-257175" defTabSz="914378">
              <a:spcAft>
                <a:spcPts val="1200"/>
              </a:spcAft>
              <a:buFont typeface="Arial" charset="0"/>
              <a:buChar char="•"/>
            </a:pPr>
            <a:r>
              <a:rPr lang="en-US" b="1" cap="all" dirty="0">
                <a:solidFill>
                  <a:prstClr val="white"/>
                </a:solidFill>
                <a:latin typeface="Calibri"/>
              </a:rPr>
              <a:t>LINE OF PRODUCTS</a:t>
            </a:r>
          </a:p>
          <a:p>
            <a:pPr marL="257175" indent="-257175" defTabSz="914378">
              <a:spcAft>
                <a:spcPts val="1200"/>
              </a:spcAft>
              <a:buFont typeface="Arial" charset="0"/>
              <a:buChar char="•"/>
            </a:pPr>
            <a:r>
              <a:rPr lang="en-US" b="1" cap="all" dirty="0">
                <a:solidFill>
                  <a:prstClr val="white"/>
                </a:solidFill>
                <a:latin typeface="Calibri"/>
              </a:rPr>
              <a:t>TEAMS OF PROFESSIONALS</a:t>
            </a:r>
          </a:p>
          <a:p>
            <a:pPr marL="257175" indent="-257175" defTabSz="914378">
              <a:spcAft>
                <a:spcPts val="1200"/>
              </a:spcAft>
              <a:buFont typeface="Arial" charset="0"/>
              <a:buChar char="•"/>
            </a:pPr>
            <a:r>
              <a:rPr lang="en-US" b="1" cap="all" dirty="0">
                <a:solidFill>
                  <a:prstClr val="white"/>
                </a:solidFill>
                <a:latin typeface="Calibri"/>
              </a:rPr>
              <a:t>CO-BRANDED ADMIN &amp; INVOICING</a:t>
            </a:r>
          </a:p>
          <a:p>
            <a:pPr marL="257175" indent="-257175" defTabSz="914378">
              <a:spcAft>
                <a:spcPts val="1200"/>
              </a:spcAft>
              <a:buFont typeface="Arial" charset="0"/>
              <a:buChar char="•"/>
            </a:pPr>
            <a:r>
              <a:rPr lang="en-US" b="1" cap="all" dirty="0">
                <a:solidFill>
                  <a:prstClr val="white"/>
                </a:solidFill>
                <a:latin typeface="Calibri"/>
              </a:rPr>
              <a:t>FULLY CUSTOMIZABLE FRONT END SITE</a:t>
            </a:r>
          </a:p>
          <a:p>
            <a:pPr marL="257175" indent="-257175" defTabSz="914378">
              <a:spcAft>
                <a:spcPts val="1200"/>
              </a:spcAft>
              <a:buFont typeface="Arial" charset="0"/>
              <a:buChar char="•"/>
            </a:pPr>
            <a:r>
              <a:rPr lang="en-US" b="1" cap="all" dirty="0">
                <a:solidFill>
                  <a:prstClr val="white"/>
                </a:solidFill>
                <a:latin typeface="Calibri"/>
              </a:rPr>
              <a:t>VIP SUPPORT</a:t>
            </a:r>
          </a:p>
          <a:p>
            <a:pPr marL="257175" indent="-257175" defTabSz="914378">
              <a:spcAft>
                <a:spcPts val="1200"/>
              </a:spcAft>
              <a:buFont typeface="Arial" charset="0"/>
              <a:buChar char="•"/>
            </a:pPr>
            <a:r>
              <a:rPr lang="en-US" b="1" cap="all" dirty="0">
                <a:solidFill>
                  <a:prstClr val="white"/>
                </a:solidFill>
                <a:latin typeface="Calibri"/>
              </a:rPr>
              <a:t>PROFESSIONAL EDUCATION</a:t>
            </a:r>
            <a:endParaRPr lang="en-US" sz="2200" b="1" cap="all" dirty="0">
              <a:solidFill>
                <a:prstClr val="white"/>
              </a:solidFill>
              <a:latin typeface="Calibri"/>
            </a:endParaRPr>
          </a:p>
          <a:p>
            <a:pPr algn="ctr" defTabSz="914378"/>
            <a:endParaRPr lang="en-US" sz="2200" b="1" cap="all" dirty="0">
              <a:solidFill>
                <a:prstClr val="white"/>
              </a:solidFill>
              <a:latin typeface="Calibri"/>
            </a:endParaRPr>
          </a:p>
        </p:txBody>
      </p:sp>
    </p:spTree>
    <p:extLst>
      <p:ext uri="{BB962C8B-B14F-4D97-AF65-F5344CB8AC3E}">
        <p14:creationId xmlns:p14="http://schemas.microsoft.com/office/powerpoint/2010/main" val="16125206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 name="TextBox 2"/>
          <p:cNvSpPr txBox="1"/>
          <p:nvPr/>
        </p:nvSpPr>
        <p:spPr>
          <a:xfrm>
            <a:off x="85726" y="160696"/>
            <a:ext cx="9143999" cy="1361911"/>
          </a:xfrm>
          <a:prstGeom prst="rect">
            <a:avLst/>
          </a:prstGeom>
          <a:noFill/>
        </p:spPr>
        <p:txBody>
          <a:bodyPr wrap="square" rtlCol="0">
            <a:spAutoFit/>
          </a:bodyPr>
          <a:lstStyle/>
          <a:p>
            <a:pPr algn="ctr"/>
            <a:r>
              <a:rPr lang="en-US" sz="4125" b="1" dirty="0">
                <a:solidFill>
                  <a:schemeClr val="bg1"/>
                </a:solidFill>
                <a:latin typeface="Pathway Gothic One" charset="0"/>
                <a:ea typeface="Pathway Gothic One" charset="0"/>
                <a:cs typeface="Pathway Gothic One" charset="0"/>
              </a:rPr>
              <a:t>THE MARKETPLACE</a:t>
            </a:r>
          </a:p>
          <a:p>
            <a:pPr algn="ctr"/>
            <a:endParaRPr lang="en-US" sz="4125" b="1" dirty="0">
              <a:solidFill>
                <a:schemeClr val="bg1"/>
              </a:solidFill>
              <a:latin typeface="Pathway Gothic One" charset="0"/>
              <a:ea typeface="Pathway Gothic One" charset="0"/>
              <a:cs typeface="Pathway Gothic One" charset="0"/>
            </a:endParaRPr>
          </a:p>
        </p:txBody>
      </p:sp>
      <p:sp>
        <p:nvSpPr>
          <p:cNvPr id="7" name="TextBox 6"/>
          <p:cNvSpPr txBox="1"/>
          <p:nvPr/>
        </p:nvSpPr>
        <p:spPr>
          <a:xfrm>
            <a:off x="1" y="1393185"/>
            <a:ext cx="9143999" cy="2977738"/>
          </a:xfrm>
          <a:prstGeom prst="rect">
            <a:avLst/>
          </a:prstGeom>
          <a:noFill/>
        </p:spPr>
        <p:txBody>
          <a:bodyPr wrap="square" rtlCol="0">
            <a:spAutoFit/>
          </a:bodyPr>
          <a:lstStyle/>
          <a:p>
            <a:pPr algn="ctr"/>
            <a:r>
              <a:rPr lang="en-US" sz="3750" b="1" dirty="0">
                <a:solidFill>
                  <a:schemeClr val="bg1"/>
                </a:solidFill>
                <a:latin typeface="Pathway Gothic One" charset="0"/>
                <a:ea typeface="Pathway Gothic One" charset="0"/>
                <a:cs typeface="Pathway Gothic One" charset="0"/>
              </a:rPr>
              <a:t>54% don’t have a website at all</a:t>
            </a:r>
          </a:p>
          <a:p>
            <a:pPr algn="ctr"/>
            <a:r>
              <a:rPr lang="en-US" sz="3750" b="1" dirty="0">
                <a:solidFill>
                  <a:schemeClr val="bg1"/>
                </a:solidFill>
                <a:latin typeface="Pathway Gothic One" charset="0"/>
                <a:ea typeface="Pathway Gothic One" charset="0"/>
                <a:cs typeface="Pathway Gothic One" charset="0"/>
              </a:rPr>
              <a:t>And almost half of those who do,</a:t>
            </a:r>
          </a:p>
          <a:p>
            <a:pPr algn="ctr"/>
            <a:r>
              <a:rPr lang="en-US" sz="3750" b="1" dirty="0">
                <a:solidFill>
                  <a:schemeClr val="bg1"/>
                </a:solidFill>
                <a:latin typeface="Pathway Gothic One" charset="0"/>
                <a:ea typeface="Pathway Gothic One" charset="0"/>
                <a:cs typeface="Pathway Gothic One" charset="0"/>
              </a:rPr>
              <a:t>don</a:t>
            </a:r>
            <a:r>
              <a:rPr lang="uk-UA" sz="3750" b="1" dirty="0">
                <a:solidFill>
                  <a:schemeClr val="bg1"/>
                </a:solidFill>
                <a:latin typeface="Pathway Gothic One" charset="0"/>
                <a:ea typeface="Pathway Gothic One" charset="0"/>
                <a:cs typeface="Pathway Gothic One" charset="0"/>
              </a:rPr>
              <a:t>’</a:t>
            </a:r>
            <a:r>
              <a:rPr lang="en-US" sz="3750" b="1" dirty="0">
                <a:solidFill>
                  <a:schemeClr val="bg1"/>
                </a:solidFill>
                <a:latin typeface="Pathway Gothic One" charset="0"/>
                <a:ea typeface="Pathway Gothic One" charset="0"/>
                <a:cs typeface="Pathway Gothic One" charset="0"/>
              </a:rPr>
              <a:t>t have a responsive website</a:t>
            </a:r>
          </a:p>
          <a:p>
            <a:pPr algn="ctr"/>
            <a:endParaRPr lang="en-US" sz="3750" b="1" dirty="0">
              <a:solidFill>
                <a:schemeClr val="bg1"/>
              </a:solidFill>
              <a:latin typeface="Pathway Gothic One" charset="0"/>
              <a:ea typeface="Pathway Gothic One" charset="0"/>
              <a:cs typeface="Pathway Gothic One" charset="0"/>
            </a:endParaRPr>
          </a:p>
          <a:p>
            <a:pPr algn="ctr"/>
            <a:endParaRPr lang="en-US" sz="3750" b="1" dirty="0">
              <a:solidFill>
                <a:schemeClr val="bg1"/>
              </a:solidFill>
              <a:latin typeface="Pathway Gothic One" charset="0"/>
              <a:ea typeface="Pathway Gothic One" charset="0"/>
              <a:cs typeface="Pathway Gothic One" charset="0"/>
            </a:endParaRPr>
          </a:p>
        </p:txBody>
      </p:sp>
      <p:sp>
        <p:nvSpPr>
          <p:cNvPr id="8" name="Rectangle 7"/>
          <p:cNvSpPr/>
          <p:nvPr/>
        </p:nvSpPr>
        <p:spPr>
          <a:xfrm>
            <a:off x="1" y="3158697"/>
            <a:ext cx="9143999" cy="1708160"/>
          </a:xfrm>
          <a:prstGeom prst="rect">
            <a:avLst/>
          </a:prstGeom>
        </p:spPr>
        <p:txBody>
          <a:bodyPr wrap="square">
            <a:spAutoFit/>
          </a:bodyPr>
          <a:lstStyle/>
          <a:p>
            <a:pPr algn="ctr"/>
            <a:r>
              <a:rPr lang="en-US" sz="6750" b="1" dirty="0">
                <a:solidFill>
                  <a:schemeClr val="bg1"/>
                </a:solidFill>
                <a:latin typeface="Pathway Gothic One" charset="0"/>
                <a:ea typeface="Pathway Gothic One" charset="0"/>
                <a:cs typeface="Pathway Gothic One" charset="0"/>
              </a:rPr>
              <a:t>100%</a:t>
            </a:r>
          </a:p>
          <a:p>
            <a:pPr algn="ctr"/>
            <a:r>
              <a:rPr lang="en-US" sz="1350" b="1" dirty="0">
                <a:solidFill>
                  <a:schemeClr val="bg1"/>
                </a:solidFill>
                <a:latin typeface="Pathway Gothic One" charset="0"/>
                <a:ea typeface="Pathway Gothic One" charset="0"/>
                <a:cs typeface="Pathway Gothic One" charset="0"/>
              </a:rPr>
              <a:t> </a:t>
            </a:r>
            <a:r>
              <a:rPr lang="en-US" sz="3750" b="1" dirty="0">
                <a:solidFill>
                  <a:schemeClr val="bg1"/>
                </a:solidFill>
                <a:latin typeface="Pathway Gothic One" charset="0"/>
                <a:ea typeface="Pathway Gothic One" charset="0"/>
                <a:cs typeface="Pathway Gothic One" charset="0"/>
              </a:rPr>
              <a:t>need simplicity, efficiency &amp; value</a:t>
            </a:r>
          </a:p>
        </p:txBody>
      </p:sp>
    </p:spTree>
    <p:extLst>
      <p:ext uri="{BB962C8B-B14F-4D97-AF65-F5344CB8AC3E}">
        <p14:creationId xmlns:p14="http://schemas.microsoft.com/office/powerpoint/2010/main" val="4359555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270058"/>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3600" b="1" cap="all" dirty="0">
                <a:solidFill>
                  <a:prstClr val="white"/>
                </a:solidFill>
                <a:latin typeface="Pathway Gothic One" charset="0"/>
                <a:ea typeface="Pathway Gothic One" charset="0"/>
                <a:cs typeface="Pathway Gothic One" charset="0"/>
              </a:rPr>
              <a:t>DIGITAL PRODUCTS: EXPAND YOUR OFFERING</a:t>
            </a:r>
            <a:endParaRPr lang="en-US" sz="3600" b="1" u="sng" cap="all" dirty="0">
              <a:solidFill>
                <a:prstClr val="white"/>
              </a:solidFill>
              <a:latin typeface="Pathway Gothic One" charset="0"/>
              <a:ea typeface="Pathway Gothic One" charset="0"/>
              <a:cs typeface="Pathway Gothic One"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8810" y="1204165"/>
            <a:ext cx="7976564" cy="3745633"/>
          </a:xfrm>
          <a:prstGeom prst="rect">
            <a:avLst/>
          </a:prstGeom>
        </p:spPr>
      </p:pic>
    </p:spTree>
    <p:extLst>
      <p:ext uri="{BB962C8B-B14F-4D97-AF65-F5344CB8AC3E}">
        <p14:creationId xmlns:p14="http://schemas.microsoft.com/office/powerpoint/2010/main" val="14020846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270058"/>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500" b="1" cap="all" dirty="0">
                <a:solidFill>
                  <a:prstClr val="white"/>
                </a:solidFill>
                <a:latin typeface="Pathway Gothic One" charset="0"/>
                <a:ea typeface="Pathway Gothic One" charset="0"/>
                <a:cs typeface="Pathway Gothic One" charset="0"/>
              </a:rPr>
              <a:t>PRO PROGRAM BENEFITS</a:t>
            </a:r>
            <a:endParaRPr lang="en-US" sz="3000" b="1" u="sng" cap="all" dirty="0">
              <a:solidFill>
                <a:prstClr val="white"/>
              </a:solidFill>
              <a:latin typeface="Pathway Gothic One" charset="0"/>
              <a:ea typeface="Pathway Gothic One" charset="0"/>
              <a:cs typeface="Pathway Gothic One"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8810" y="1283166"/>
            <a:ext cx="8450317" cy="3646643"/>
          </a:xfrm>
          <a:prstGeom prst="rect">
            <a:avLst/>
          </a:prstGeom>
        </p:spPr>
      </p:pic>
    </p:spTree>
    <p:extLst>
      <p:ext uri="{BB962C8B-B14F-4D97-AF65-F5344CB8AC3E}">
        <p14:creationId xmlns:p14="http://schemas.microsoft.com/office/powerpoint/2010/main" val="120206766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270058"/>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500" b="1" cap="all" dirty="0">
                <a:solidFill>
                  <a:prstClr val="white"/>
                </a:solidFill>
                <a:latin typeface="Pathway Gothic One" charset="0"/>
                <a:ea typeface="Pathway Gothic One" charset="0"/>
                <a:cs typeface="Pathway Gothic One" charset="0"/>
              </a:rPr>
              <a:t>PRO EDUCATION</a:t>
            </a:r>
            <a:endParaRPr lang="en-US" sz="3000" b="1" u="sng" cap="all" dirty="0">
              <a:solidFill>
                <a:prstClr val="white"/>
              </a:solidFill>
              <a:latin typeface="Pathway Gothic One" charset="0"/>
              <a:ea typeface="Pathway Gothic One" charset="0"/>
              <a:cs typeface="Pathway Gothic One"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8810" y="1442804"/>
            <a:ext cx="8450317" cy="2840784"/>
          </a:xfrm>
          <a:prstGeom prst="rect">
            <a:avLst/>
          </a:prstGeom>
        </p:spPr>
      </p:pic>
    </p:spTree>
    <p:extLst>
      <p:ext uri="{BB962C8B-B14F-4D97-AF65-F5344CB8AC3E}">
        <p14:creationId xmlns:p14="http://schemas.microsoft.com/office/powerpoint/2010/main" val="17292792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 name="Shape 2160"/>
          <p:cNvSpPr/>
          <p:nvPr/>
        </p:nvSpPr>
        <p:spPr>
          <a:xfrm>
            <a:off x="372004" y="239215"/>
            <a:ext cx="8382004" cy="1016465"/>
          </a:xfrm>
          <a:prstGeom prst="rect">
            <a:avLst/>
          </a:prstGeom>
          <a:solidFill>
            <a:srgbClr val="00B0F0"/>
          </a:solidFill>
          <a:ln w="12700">
            <a:miter lim="400000"/>
          </a:ln>
        </p:spPr>
        <p:txBody>
          <a:bodyPr lIns="34289" tIns="34289" rIns="34289" bIns="34289" anchor="ctr"/>
          <a:lstStyle/>
          <a:p>
            <a:pPr algn="ctr">
              <a:defRPr sz="2200">
                <a:solidFill>
                  <a:srgbClr val="FFFFFF"/>
                </a:solidFill>
                <a:latin typeface="+mn-lt"/>
                <a:ea typeface="+mn-ea"/>
                <a:cs typeface="+mn-cs"/>
                <a:sym typeface="Palatino"/>
              </a:defRPr>
            </a:pPr>
            <a:endParaRPr sz="1650">
              <a:ln w="0"/>
              <a:solidFill>
                <a:schemeClr val="tx1"/>
              </a:solidFill>
              <a:effectLst>
                <a:outerShdw blurRad="38100" dist="19050" dir="2700000" algn="tl" rotWithShape="0">
                  <a:schemeClr val="dk1">
                    <a:alpha val="40000"/>
                  </a:schemeClr>
                </a:outerShdw>
              </a:effectLst>
            </a:endParaRPr>
          </a:p>
        </p:txBody>
      </p:sp>
      <p:sp>
        <p:nvSpPr>
          <p:cNvPr id="2161" name="Shape 2161"/>
          <p:cNvSpPr/>
          <p:nvPr/>
        </p:nvSpPr>
        <p:spPr>
          <a:xfrm>
            <a:off x="-31143" y="445753"/>
            <a:ext cx="9188298" cy="530913"/>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defTabSz="342900">
              <a:defRPr sz="3400" b="1" spc="100">
                <a:solidFill>
                  <a:srgbClr val="FFFFFF"/>
                </a:solidFill>
                <a:latin typeface="+mn-lt"/>
                <a:ea typeface="+mn-ea"/>
                <a:cs typeface="+mn-cs"/>
                <a:sym typeface="Palatino"/>
              </a:defRPr>
            </a:pPr>
            <a:r>
              <a:rPr lang="en-US" sz="3000" dirty="0">
                <a:latin typeface="Pathway Gothic One" charset="0"/>
                <a:ea typeface="Pathway Gothic One" charset="0"/>
                <a:cs typeface="Pathway Gothic One" charset="0"/>
              </a:rPr>
              <a:t>WEBCENTER PRO &amp;</a:t>
            </a:r>
            <a:r>
              <a:rPr sz="3000" dirty="0">
                <a:latin typeface="Pathway Gothic One" charset="0"/>
                <a:ea typeface="Pathway Gothic One" charset="0"/>
                <a:cs typeface="Pathway Gothic One" charset="0"/>
              </a:rPr>
              <a:t>THE UNFRANCHISE</a:t>
            </a:r>
            <a:r>
              <a:rPr sz="3000" baseline="30000" dirty="0">
                <a:latin typeface="Pathway Gothic One" charset="0"/>
                <a:ea typeface="Pathway Gothic One" charset="0"/>
                <a:cs typeface="Pathway Gothic One" charset="0"/>
              </a:rPr>
              <a:t>®</a:t>
            </a:r>
            <a:r>
              <a:rPr sz="3000" dirty="0">
                <a:latin typeface="Pathway Gothic One" charset="0"/>
                <a:ea typeface="Pathway Gothic One" charset="0"/>
                <a:cs typeface="Pathway Gothic One" charset="0"/>
              </a:rPr>
              <a:t> BUSINESS</a:t>
            </a:r>
          </a:p>
        </p:txBody>
      </p:sp>
      <p:grpSp>
        <p:nvGrpSpPr>
          <p:cNvPr id="2165" name="Group 2165"/>
          <p:cNvGrpSpPr/>
          <p:nvPr/>
        </p:nvGrpSpPr>
        <p:grpSpPr>
          <a:xfrm>
            <a:off x="381002" y="2281576"/>
            <a:ext cx="2643036" cy="1896117"/>
            <a:chOff x="0" y="-1"/>
            <a:chExt cx="3524047" cy="2528154"/>
          </a:xfrm>
        </p:grpSpPr>
        <p:sp>
          <p:nvSpPr>
            <p:cNvPr id="2163" name="Shape 2163"/>
            <p:cNvSpPr/>
            <p:nvPr/>
          </p:nvSpPr>
          <p:spPr>
            <a:xfrm>
              <a:off x="0" y="-1"/>
              <a:ext cx="3524047" cy="2528154"/>
            </a:xfrm>
            <a:prstGeom prst="rect">
              <a:avLst/>
            </a:prstGeom>
            <a:solidFill>
              <a:srgbClr val="FFFFFF"/>
            </a:solidFill>
            <a:ln w="12700" cap="flat">
              <a:noFill/>
              <a:miter lim="400000"/>
            </a:ln>
            <a:effectLst/>
          </p:spPr>
          <p:txBody>
            <a:bodyPr wrap="square" lIns="34289" tIns="34289" rIns="34289" bIns="34289" numCol="1" anchor="t">
              <a:noAutofit/>
            </a:bodyPr>
            <a:lstStyle/>
            <a:p>
              <a:pPr>
                <a:lnSpc>
                  <a:spcPts val="1575"/>
                </a:lnSpc>
                <a:defRPr sz="1800">
                  <a:latin typeface="+mn-lt"/>
                  <a:ea typeface="+mn-ea"/>
                  <a:cs typeface="+mn-cs"/>
                  <a:sym typeface="Palatino"/>
                </a:defRPr>
              </a:pPr>
              <a:endParaRPr sz="1350"/>
            </a:p>
          </p:txBody>
        </p:sp>
        <p:sp>
          <p:nvSpPr>
            <p:cNvPr id="2164" name="Shape 2164"/>
            <p:cNvSpPr/>
            <p:nvPr/>
          </p:nvSpPr>
          <p:spPr>
            <a:xfrm>
              <a:off x="0" y="-1"/>
              <a:ext cx="3524047" cy="20073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nSpc>
                  <a:spcPts val="1575"/>
                </a:lnSpc>
                <a:defRPr sz="1800" b="1">
                  <a:latin typeface="+mn-lt"/>
                  <a:ea typeface="+mn-ea"/>
                  <a:cs typeface="+mn-cs"/>
                  <a:sym typeface="Palatino"/>
                </a:defRPr>
              </a:pPr>
              <a:endParaRPr sz="1350" dirty="0"/>
            </a:p>
            <a:p>
              <a:pPr>
                <a:lnSpc>
                  <a:spcPts val="1575"/>
                </a:lnSpc>
                <a:defRPr sz="1800" b="1">
                  <a:latin typeface="+mn-lt"/>
                  <a:ea typeface="+mn-ea"/>
                  <a:cs typeface="+mn-cs"/>
                  <a:sym typeface="Palatino"/>
                </a:defRPr>
              </a:pPr>
              <a:r>
                <a:rPr lang="en-US" sz="1350" dirty="0"/>
                <a:t>CLIENTS </a:t>
              </a:r>
              <a:r>
                <a:rPr sz="1350" dirty="0"/>
                <a:t>EARN CASHBACK FROM </a:t>
              </a:r>
              <a:r>
                <a:rPr lang="en-US" sz="1350" dirty="0"/>
                <a:t>THEI</a:t>
              </a:r>
              <a:r>
                <a:rPr sz="1350" dirty="0"/>
                <a:t>R ONLINE PURCHASES</a:t>
              </a:r>
              <a:r>
                <a:rPr lang="en-US" sz="1350" dirty="0"/>
                <a:t> FOR BUSINESS EXPENSES</a:t>
              </a:r>
              <a:r>
                <a:rPr sz="1350" dirty="0"/>
                <a:t> </a:t>
              </a:r>
              <a:r>
                <a:rPr lang="en-US" sz="1350" dirty="0"/>
                <a:t>ON YOUR SHOP.COM </a:t>
              </a:r>
              <a:endParaRPr sz="1350" dirty="0">
                <a:solidFill>
                  <a:srgbClr val="FFFFFF"/>
                </a:solidFill>
              </a:endParaRPr>
            </a:p>
            <a:p>
              <a:pPr>
                <a:lnSpc>
                  <a:spcPts val="1575"/>
                </a:lnSpc>
                <a:defRPr sz="1800" b="1">
                  <a:solidFill>
                    <a:srgbClr val="FFFFFF"/>
                  </a:solidFill>
                  <a:latin typeface="+mn-lt"/>
                  <a:ea typeface="+mn-ea"/>
                  <a:cs typeface="+mn-cs"/>
                  <a:sym typeface="Palatino"/>
                </a:defRPr>
              </a:pPr>
              <a:endParaRPr sz="1350" dirty="0">
                <a:solidFill>
                  <a:srgbClr val="FFFFFF"/>
                </a:solidFill>
              </a:endParaRPr>
            </a:p>
          </p:txBody>
        </p:sp>
      </p:grpSp>
      <p:grpSp>
        <p:nvGrpSpPr>
          <p:cNvPr id="2168" name="Group 2168"/>
          <p:cNvGrpSpPr/>
          <p:nvPr/>
        </p:nvGrpSpPr>
        <p:grpSpPr>
          <a:xfrm>
            <a:off x="381002" y="1414870"/>
            <a:ext cx="2643036" cy="857252"/>
            <a:chOff x="0" y="0"/>
            <a:chExt cx="3524047" cy="1143001"/>
          </a:xfrm>
          <a:solidFill>
            <a:schemeClr val="tx1">
              <a:lumMod val="75000"/>
              <a:lumOff val="25000"/>
            </a:schemeClr>
          </a:solidFill>
        </p:grpSpPr>
        <p:sp>
          <p:nvSpPr>
            <p:cNvPr id="2166" name="Shape 2166"/>
            <p:cNvSpPr/>
            <p:nvPr/>
          </p:nvSpPr>
          <p:spPr>
            <a:xfrm>
              <a:off x="0" y="0"/>
              <a:ext cx="3524047" cy="1143001"/>
            </a:xfrm>
            <a:prstGeom prst="rect">
              <a:avLst/>
            </a:prstGeom>
            <a:grpFill/>
            <a:ln w="12700" cap="flat">
              <a:noFill/>
              <a:miter lim="400000"/>
            </a:ln>
            <a:effectLst/>
          </p:spPr>
          <p:txBody>
            <a:bodyPr wrap="square" lIns="34289" tIns="34289" rIns="34289" bIns="34289" numCol="1" anchor="ctr">
              <a:noAutofit/>
            </a:bodyPr>
            <a:lstStyle/>
            <a:p>
              <a:pPr algn="ctr">
                <a:defRPr sz="2200">
                  <a:solidFill>
                    <a:srgbClr val="FFFFFF"/>
                  </a:solidFill>
                  <a:latin typeface="+mn-lt"/>
                  <a:ea typeface="+mn-ea"/>
                  <a:cs typeface="+mn-cs"/>
                  <a:sym typeface="Palatino"/>
                </a:defRPr>
              </a:pPr>
              <a:endParaRPr sz="1650"/>
            </a:p>
          </p:txBody>
        </p:sp>
        <p:sp>
          <p:nvSpPr>
            <p:cNvPr id="2167" name="Shape 2167"/>
            <p:cNvSpPr/>
            <p:nvPr/>
          </p:nvSpPr>
          <p:spPr>
            <a:xfrm>
              <a:off x="0" y="186781"/>
              <a:ext cx="3524047" cy="7694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2200">
                  <a:solidFill>
                    <a:srgbClr val="FFFFFF"/>
                  </a:solidFill>
                  <a:latin typeface="+mn-lt"/>
                  <a:ea typeface="+mn-ea"/>
                  <a:cs typeface="+mn-cs"/>
                  <a:sym typeface="Palatino"/>
                </a:defRPr>
              </a:lvl1pPr>
            </a:lstStyle>
            <a:p>
              <a:r>
                <a:rPr lang="en-US" sz="1650" dirty="0"/>
                <a:t>CLIENTS </a:t>
              </a:r>
              <a:r>
                <a:rPr sz="1650" dirty="0"/>
                <a:t>EARN CASHBACK</a:t>
              </a:r>
            </a:p>
          </p:txBody>
        </p:sp>
      </p:grpSp>
      <p:grpSp>
        <p:nvGrpSpPr>
          <p:cNvPr id="2171" name="Group 2171"/>
          <p:cNvGrpSpPr/>
          <p:nvPr/>
        </p:nvGrpSpPr>
        <p:grpSpPr>
          <a:xfrm>
            <a:off x="3241487" y="2281576"/>
            <a:ext cx="2643038" cy="1915907"/>
            <a:chOff x="-1" y="-1"/>
            <a:chExt cx="3524050" cy="2554541"/>
          </a:xfrm>
        </p:grpSpPr>
        <p:sp>
          <p:nvSpPr>
            <p:cNvPr id="2169" name="Shape 2169"/>
            <p:cNvSpPr/>
            <p:nvPr/>
          </p:nvSpPr>
          <p:spPr>
            <a:xfrm>
              <a:off x="-1" y="-1"/>
              <a:ext cx="3524050" cy="2542170"/>
            </a:xfrm>
            <a:prstGeom prst="rect">
              <a:avLst/>
            </a:prstGeom>
            <a:solidFill>
              <a:srgbClr val="FFFFFF"/>
            </a:solidFill>
            <a:ln w="12700" cap="flat">
              <a:noFill/>
              <a:miter lim="400000"/>
            </a:ln>
            <a:effectLst/>
          </p:spPr>
          <p:txBody>
            <a:bodyPr wrap="square" lIns="34289" tIns="34289" rIns="34289" bIns="34289" numCol="1" anchor="t">
              <a:noAutofit/>
            </a:bodyPr>
            <a:lstStyle/>
            <a:p>
              <a:pPr>
                <a:lnSpc>
                  <a:spcPts val="1575"/>
                </a:lnSpc>
                <a:defRPr sz="1800" b="1" baseline="30000">
                  <a:latin typeface="+mn-lt"/>
                  <a:ea typeface="+mn-ea"/>
                  <a:cs typeface="+mn-cs"/>
                  <a:sym typeface="Palatino"/>
                </a:defRPr>
              </a:pPr>
              <a:endParaRPr sz="1350"/>
            </a:p>
          </p:txBody>
        </p:sp>
        <p:sp>
          <p:nvSpPr>
            <p:cNvPr id="2170" name="Shape 2170"/>
            <p:cNvSpPr/>
            <p:nvPr/>
          </p:nvSpPr>
          <p:spPr>
            <a:xfrm>
              <a:off x="-1" y="-1"/>
              <a:ext cx="3524050" cy="2554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nSpc>
                  <a:spcPts val="1575"/>
                </a:lnSpc>
                <a:defRPr sz="1800" b="1">
                  <a:latin typeface="+mn-lt"/>
                  <a:ea typeface="+mn-ea"/>
                  <a:cs typeface="+mn-cs"/>
                  <a:sym typeface="Palatino"/>
                </a:defRPr>
              </a:pPr>
              <a:endParaRPr sz="1350" dirty="0"/>
            </a:p>
            <a:p>
              <a:pPr>
                <a:lnSpc>
                  <a:spcPts val="1575"/>
                </a:lnSpc>
                <a:defRPr sz="1800" b="1">
                  <a:latin typeface="+mn-lt"/>
                  <a:ea typeface="+mn-ea"/>
                  <a:cs typeface="+mn-cs"/>
                  <a:sym typeface="Palatino"/>
                </a:defRPr>
              </a:pPr>
              <a:r>
                <a:rPr lang="en-US" sz="1350" dirty="0"/>
                <a:t>EARN GROSS RETAIL PROFITS FROM WEBSITES AND DIGITAL MARKETING PRODUCTS THAT YOU SELL.</a:t>
              </a:r>
            </a:p>
            <a:p>
              <a:pPr>
                <a:lnSpc>
                  <a:spcPts val="1575"/>
                </a:lnSpc>
                <a:defRPr sz="1800" b="1">
                  <a:latin typeface="+mn-lt"/>
                  <a:ea typeface="+mn-ea"/>
                  <a:cs typeface="+mn-cs"/>
                  <a:sym typeface="Palatino"/>
                </a:defRPr>
              </a:pPr>
              <a:endParaRPr lang="en-US" sz="1350" dirty="0"/>
            </a:p>
            <a:p>
              <a:pPr>
                <a:lnSpc>
                  <a:spcPts val="1575"/>
                </a:lnSpc>
                <a:defRPr sz="1800" b="1">
                  <a:latin typeface="+mn-lt"/>
                  <a:ea typeface="+mn-ea"/>
                  <a:cs typeface="+mn-cs"/>
                  <a:sym typeface="Palatino"/>
                </a:defRPr>
              </a:pPr>
              <a:r>
                <a:rPr lang="en-US" sz="1350" dirty="0"/>
                <a:t>MANY DMP PRODUCTS ALSO GENERATE MONTHLY RETAIL PROFITS </a:t>
              </a:r>
              <a:endParaRPr sz="1350" dirty="0"/>
            </a:p>
          </p:txBody>
        </p:sp>
      </p:grpSp>
      <p:grpSp>
        <p:nvGrpSpPr>
          <p:cNvPr id="2174" name="Group 2174"/>
          <p:cNvGrpSpPr/>
          <p:nvPr/>
        </p:nvGrpSpPr>
        <p:grpSpPr>
          <a:xfrm>
            <a:off x="3250169" y="1414870"/>
            <a:ext cx="2643038" cy="857252"/>
            <a:chOff x="-1" y="0"/>
            <a:chExt cx="3524050" cy="1143001"/>
          </a:xfrm>
          <a:solidFill>
            <a:schemeClr val="tx1">
              <a:lumMod val="75000"/>
              <a:lumOff val="25000"/>
            </a:schemeClr>
          </a:solidFill>
        </p:grpSpPr>
        <p:sp>
          <p:nvSpPr>
            <p:cNvPr id="2172" name="Shape 2172"/>
            <p:cNvSpPr/>
            <p:nvPr/>
          </p:nvSpPr>
          <p:spPr>
            <a:xfrm>
              <a:off x="-1" y="0"/>
              <a:ext cx="3524050" cy="1143001"/>
            </a:xfrm>
            <a:prstGeom prst="rect">
              <a:avLst/>
            </a:prstGeom>
            <a:grpFill/>
            <a:ln w="12700" cap="flat">
              <a:noFill/>
              <a:miter lim="400000"/>
            </a:ln>
            <a:effectLst/>
          </p:spPr>
          <p:txBody>
            <a:bodyPr wrap="square" lIns="34289" tIns="34289" rIns="34289" bIns="34289" numCol="1" anchor="ctr">
              <a:noAutofit/>
            </a:bodyPr>
            <a:lstStyle/>
            <a:p>
              <a:pPr algn="ctr">
                <a:defRPr sz="2200">
                  <a:solidFill>
                    <a:srgbClr val="FFFFFF"/>
                  </a:solidFill>
                  <a:latin typeface="+mn-lt"/>
                  <a:ea typeface="+mn-ea"/>
                  <a:cs typeface="+mn-cs"/>
                  <a:sym typeface="Palatino"/>
                </a:defRPr>
              </a:pPr>
              <a:endParaRPr sz="1650"/>
            </a:p>
          </p:txBody>
        </p:sp>
        <p:sp>
          <p:nvSpPr>
            <p:cNvPr id="2173" name="Shape 2173"/>
            <p:cNvSpPr/>
            <p:nvPr/>
          </p:nvSpPr>
          <p:spPr>
            <a:xfrm>
              <a:off x="-1" y="186781"/>
              <a:ext cx="3524050" cy="7694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2200">
                  <a:solidFill>
                    <a:srgbClr val="FFFFFF"/>
                  </a:solidFill>
                  <a:latin typeface="+mn-lt"/>
                  <a:ea typeface="+mn-ea"/>
                  <a:cs typeface="+mn-cs"/>
                  <a:sym typeface="Palatino"/>
                </a:defRPr>
              </a:lvl1pPr>
            </a:lstStyle>
            <a:p>
              <a:r>
                <a:rPr lang="en-US" sz="1650" dirty="0"/>
                <a:t>YOU </a:t>
              </a:r>
              <a:r>
                <a:rPr sz="1650" dirty="0"/>
                <a:t>EARN RETAIL PROFITS</a:t>
              </a:r>
            </a:p>
          </p:txBody>
        </p:sp>
      </p:grpSp>
      <p:grpSp>
        <p:nvGrpSpPr>
          <p:cNvPr id="2177" name="Group 2177"/>
          <p:cNvGrpSpPr/>
          <p:nvPr/>
        </p:nvGrpSpPr>
        <p:grpSpPr>
          <a:xfrm>
            <a:off x="6115774" y="2201671"/>
            <a:ext cx="2639804" cy="2941829"/>
            <a:chOff x="0" y="-1"/>
            <a:chExt cx="3519736" cy="3922434"/>
          </a:xfrm>
        </p:grpSpPr>
        <p:sp>
          <p:nvSpPr>
            <p:cNvPr id="2175" name="Shape 2175"/>
            <p:cNvSpPr/>
            <p:nvPr/>
          </p:nvSpPr>
          <p:spPr>
            <a:xfrm>
              <a:off x="0" y="-1"/>
              <a:ext cx="3519736" cy="2543611"/>
            </a:xfrm>
            <a:prstGeom prst="rect">
              <a:avLst/>
            </a:prstGeom>
            <a:solidFill>
              <a:srgbClr val="FFFFFF"/>
            </a:solidFill>
            <a:ln w="12700" cap="flat">
              <a:noFill/>
              <a:miter lim="400000"/>
            </a:ln>
            <a:effectLst/>
          </p:spPr>
          <p:txBody>
            <a:bodyPr wrap="square" lIns="34289" tIns="34289" rIns="34289" bIns="34289" numCol="1" anchor="t">
              <a:noAutofit/>
            </a:bodyPr>
            <a:lstStyle/>
            <a:p>
              <a:pPr>
                <a:lnSpc>
                  <a:spcPts val="1575"/>
                </a:lnSpc>
                <a:defRPr sz="1800" b="1">
                  <a:latin typeface="+mn-lt"/>
                  <a:ea typeface="+mn-ea"/>
                  <a:cs typeface="+mn-cs"/>
                  <a:sym typeface="Palatino"/>
                </a:defRPr>
              </a:pPr>
              <a:endParaRPr sz="1350"/>
            </a:p>
          </p:txBody>
        </p:sp>
        <p:sp>
          <p:nvSpPr>
            <p:cNvPr id="2176" name="Shape 2176"/>
            <p:cNvSpPr/>
            <p:nvPr/>
          </p:nvSpPr>
          <p:spPr>
            <a:xfrm>
              <a:off x="0" y="-1"/>
              <a:ext cx="3519736" cy="39224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nSpc>
                  <a:spcPts val="1575"/>
                </a:lnSpc>
                <a:defRPr sz="1800" b="1">
                  <a:latin typeface="+mn-lt"/>
                  <a:ea typeface="+mn-ea"/>
                  <a:cs typeface="+mn-cs"/>
                  <a:sym typeface="Palatino"/>
                </a:defRPr>
              </a:pPr>
              <a:br>
                <a:rPr sz="1350" dirty="0"/>
              </a:br>
              <a:r>
                <a:rPr lang="en-US" sz="1350" dirty="0">
                  <a:solidFill>
                    <a:srgbClr val="00B0F0"/>
                  </a:solidFill>
                </a:rPr>
                <a:t>PRO AFFILIATES</a:t>
              </a:r>
              <a:r>
                <a:rPr lang="en-US" sz="1350" dirty="0"/>
                <a:t>: </a:t>
              </a:r>
              <a:r>
                <a:rPr lang="en-US" sz="1200" dirty="0"/>
                <a:t>Earn $300 -$1,500/week from BV generated as a result of your sales and your organization</a:t>
              </a:r>
            </a:p>
            <a:p>
              <a:pPr>
                <a:lnSpc>
                  <a:spcPts val="1575"/>
                </a:lnSpc>
                <a:defRPr sz="1800" b="1">
                  <a:latin typeface="+mn-lt"/>
                  <a:ea typeface="+mn-ea"/>
                  <a:cs typeface="+mn-cs"/>
                  <a:sym typeface="Palatino"/>
                </a:defRPr>
              </a:pPr>
              <a:endParaRPr lang="en-US" sz="1350" dirty="0"/>
            </a:p>
            <a:p>
              <a:pPr>
                <a:lnSpc>
                  <a:spcPts val="1575"/>
                </a:lnSpc>
                <a:defRPr sz="1800" b="1">
                  <a:latin typeface="+mn-lt"/>
                  <a:ea typeface="+mn-ea"/>
                  <a:cs typeface="+mn-cs"/>
                  <a:sym typeface="Palatino"/>
                </a:defRPr>
              </a:pPr>
              <a:r>
                <a:rPr lang="en-US" sz="1350" dirty="0">
                  <a:solidFill>
                    <a:srgbClr val="00B0F0"/>
                  </a:solidFill>
                </a:rPr>
                <a:t>PRO PARTNERS: </a:t>
              </a:r>
              <a:r>
                <a:rPr lang="en-US" sz="1200" dirty="0"/>
                <a:t>Earn $300 - $3,600/ week per BDC from BV and IBV generated </a:t>
              </a:r>
              <a:r>
                <a:rPr lang="en-US" sz="1200" b="1" dirty="0">
                  <a:sym typeface="Palatino"/>
                </a:rPr>
                <a:t>as a result of </a:t>
              </a:r>
              <a:r>
                <a:rPr lang="en-US" sz="1200" dirty="0"/>
                <a:t>your sales and your organization with unlimited earning potential through multiple BDC’s</a:t>
              </a:r>
            </a:p>
            <a:p>
              <a:pPr>
                <a:lnSpc>
                  <a:spcPts val="1575"/>
                </a:lnSpc>
                <a:defRPr sz="1800" b="1">
                  <a:latin typeface="+mn-lt"/>
                  <a:ea typeface="+mn-ea"/>
                  <a:cs typeface="+mn-cs"/>
                  <a:sym typeface="Palatino"/>
                </a:defRPr>
              </a:pPr>
              <a:endParaRPr lang="en-US" sz="1350" dirty="0"/>
            </a:p>
            <a:p>
              <a:pPr>
                <a:lnSpc>
                  <a:spcPts val="1575"/>
                </a:lnSpc>
                <a:defRPr sz="1800" b="1">
                  <a:latin typeface="+mn-lt"/>
                  <a:ea typeface="+mn-ea"/>
                  <a:cs typeface="+mn-cs"/>
                  <a:sym typeface="Palatino"/>
                </a:defRPr>
              </a:pPr>
              <a:endParaRPr sz="1350" dirty="0"/>
            </a:p>
          </p:txBody>
        </p:sp>
      </p:grpSp>
      <p:grpSp>
        <p:nvGrpSpPr>
          <p:cNvPr id="2180" name="Group 2180"/>
          <p:cNvGrpSpPr/>
          <p:nvPr/>
        </p:nvGrpSpPr>
        <p:grpSpPr>
          <a:xfrm>
            <a:off x="6119336" y="1414870"/>
            <a:ext cx="2643038" cy="857252"/>
            <a:chOff x="-1" y="0"/>
            <a:chExt cx="3524050" cy="1143001"/>
          </a:xfrm>
          <a:solidFill>
            <a:schemeClr val="tx1">
              <a:lumMod val="75000"/>
              <a:lumOff val="25000"/>
            </a:schemeClr>
          </a:solidFill>
        </p:grpSpPr>
        <p:sp>
          <p:nvSpPr>
            <p:cNvPr id="2178" name="Shape 2178"/>
            <p:cNvSpPr/>
            <p:nvPr/>
          </p:nvSpPr>
          <p:spPr>
            <a:xfrm>
              <a:off x="-1" y="0"/>
              <a:ext cx="3524050" cy="1143001"/>
            </a:xfrm>
            <a:prstGeom prst="rect">
              <a:avLst/>
            </a:prstGeom>
            <a:grpFill/>
            <a:ln w="12700" cap="flat">
              <a:noFill/>
              <a:miter lim="400000"/>
            </a:ln>
            <a:effectLst/>
          </p:spPr>
          <p:txBody>
            <a:bodyPr wrap="square" lIns="34289" tIns="34289" rIns="34289" bIns="34289" numCol="1" anchor="ctr">
              <a:noAutofit/>
            </a:bodyPr>
            <a:lstStyle/>
            <a:p>
              <a:pPr algn="ctr">
                <a:defRPr sz="2200">
                  <a:solidFill>
                    <a:srgbClr val="FFFFFF"/>
                  </a:solidFill>
                  <a:latin typeface="+mn-lt"/>
                  <a:ea typeface="+mn-ea"/>
                  <a:cs typeface="+mn-cs"/>
                  <a:sym typeface="Palatino"/>
                </a:defRPr>
              </a:pPr>
              <a:endParaRPr sz="1650"/>
            </a:p>
          </p:txBody>
        </p:sp>
        <p:sp>
          <p:nvSpPr>
            <p:cNvPr id="2179" name="Shape 2179"/>
            <p:cNvSpPr/>
            <p:nvPr/>
          </p:nvSpPr>
          <p:spPr>
            <a:xfrm>
              <a:off x="-1" y="186780"/>
              <a:ext cx="3524050" cy="7694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2200">
                  <a:solidFill>
                    <a:srgbClr val="FFFFFF"/>
                  </a:solidFill>
                  <a:latin typeface="+mn-lt"/>
                  <a:ea typeface="+mn-ea"/>
                  <a:cs typeface="+mn-cs"/>
                  <a:sym typeface="Palatino"/>
                </a:defRPr>
              </a:lvl1pPr>
            </a:lstStyle>
            <a:p>
              <a:r>
                <a:rPr lang="en-US" sz="1650" dirty="0"/>
                <a:t>YOU </a:t>
              </a:r>
              <a:r>
                <a:rPr sz="1650" dirty="0"/>
                <a:t>EARN </a:t>
              </a:r>
              <a:r>
                <a:rPr lang="en-US" sz="1650" dirty="0"/>
                <a:t>ONGOING</a:t>
              </a:r>
              <a:br>
                <a:rPr lang="en-US" sz="1650" dirty="0"/>
              </a:br>
              <a:r>
                <a:rPr sz="1650" dirty="0"/>
                <a:t>INCOME</a:t>
              </a:r>
            </a:p>
          </p:txBody>
        </p:sp>
      </p:grpSp>
      <p:sp>
        <p:nvSpPr>
          <p:cNvPr id="2181" name="Shape 2181"/>
          <p:cNvSpPr/>
          <p:nvPr/>
        </p:nvSpPr>
        <p:spPr>
          <a:xfrm>
            <a:off x="273953" y="4741854"/>
            <a:ext cx="8306861" cy="4016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defTabSz="342900">
              <a:lnSpc>
                <a:spcPct val="90000"/>
              </a:lnSpc>
              <a:defRPr sz="800">
                <a:latin typeface="+mn-lt"/>
                <a:ea typeface="+mn-ea"/>
                <a:cs typeface="+mn-cs"/>
                <a:sym typeface="Palatino"/>
              </a:defRPr>
            </a:pPr>
            <a:r>
              <a:rPr sz="600" dirty="0"/>
              <a:t>†EARN 30-50% GROSS RETAIL PROFIT ON MOST PRODUCTS, WHEN SOLD AT SUGGESTED RETAIL PRICE. EARN UP TO 1000% GROSS RETAIL PROFIT ON THE SALE OF WEBSITES.</a:t>
            </a:r>
          </a:p>
          <a:p>
            <a:pPr defTabSz="342900">
              <a:lnSpc>
                <a:spcPct val="90000"/>
              </a:lnSpc>
              <a:defRPr sz="800">
                <a:latin typeface="+mn-lt"/>
                <a:ea typeface="+mn-ea"/>
                <a:cs typeface="+mn-cs"/>
                <a:sym typeface="Palatino"/>
              </a:defRPr>
            </a:pPr>
            <a:r>
              <a:rPr sz="600" dirty="0"/>
              <a:t>*THE INCOME LEVELS MENTIONED IN THE FOLLOWING PRESENTATION ARE FOR ILLUSTRATION PURPOSES ONLY. THEY ARE NOT INTENDED TO REPRESENT THE INCOME OF A TYPICAL MARKET AMERICA UNFRANCHISE OWNER, NOR ARE THEY INTENDED TO REPRESENT THAT ANY GIVEN UNFRANCHISE OWNER WILL EARN INCOME IN THAT AMOUNT. THE SUCCESS OF ANY MARKET AMERICA UNFRANCHISE OWNER WILL DEPEND UPON THE AMOUNT OF HARD WORK, TALENT, AND DEDICATION WHICH HE OR SHE DEVOTES TO BUILDING HIS OR HER MARKET AMERICA BUSINESS.</a:t>
            </a:r>
          </a:p>
        </p:txBody>
      </p:sp>
    </p:spTree>
    <p:extLst>
      <p:ext uri="{BB962C8B-B14F-4D97-AF65-F5344CB8AC3E}">
        <p14:creationId xmlns:p14="http://schemas.microsoft.com/office/powerpoint/2010/main" val="20500046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20943" r="19662"/>
          <a:stretch/>
        </p:blipFill>
        <p:spPr>
          <a:xfrm>
            <a:off x="-110729" y="-96441"/>
            <a:ext cx="4160215" cy="5256015"/>
          </a:xfrm>
          <a:prstGeom prst="rect">
            <a:avLst/>
          </a:prstGeom>
        </p:spPr>
      </p:pic>
      <p:sp>
        <p:nvSpPr>
          <p:cNvPr id="16" name="Rectangle 15"/>
          <p:cNvSpPr/>
          <p:nvPr/>
        </p:nvSpPr>
        <p:spPr>
          <a:xfrm>
            <a:off x="4049486" y="0"/>
            <a:ext cx="5094514" cy="5256015"/>
          </a:xfrm>
          <a:prstGeom prst="rect">
            <a:avLst/>
          </a:prstGeom>
          <a:solidFill>
            <a:schemeClr val="bg1"/>
          </a:solidFill>
          <a:ln w="6350" cap="flat" cmpd="sng" algn="ctr">
            <a:noFill/>
            <a:prstDash val="solid"/>
            <a:miter lim="800000"/>
          </a:ln>
          <a:effectLst/>
        </p:spPr>
        <p:txBody>
          <a:bodyPr rtlCol="0" anchor="ctr"/>
          <a:lstStyle/>
          <a:p>
            <a:pPr algn="ctr" defTabSz="514337"/>
            <a:endParaRPr lang="en-US" sz="2550" spc="75" dirty="0">
              <a:solidFill>
                <a:prstClr val="white"/>
              </a:solidFill>
              <a:latin typeface="Helvetica Regular" charset="0"/>
              <a:cs typeface="Helvetica Regular" charset="0"/>
            </a:endParaRPr>
          </a:p>
        </p:txBody>
      </p:sp>
      <p:sp>
        <p:nvSpPr>
          <p:cNvPr id="21" name="Rectangle 20"/>
          <p:cNvSpPr/>
          <p:nvPr/>
        </p:nvSpPr>
        <p:spPr>
          <a:xfrm>
            <a:off x="238052" y="478627"/>
            <a:ext cx="3462653" cy="1075245"/>
          </a:xfrm>
          <a:prstGeom prst="rect">
            <a:avLst/>
          </a:prstGeom>
          <a:solidFill>
            <a:srgbClr val="0FB7FF">
              <a:alpha val="80000"/>
            </a:srgbClr>
          </a:solidFill>
          <a:ln w="6350" cap="flat" cmpd="sng" algn="ctr">
            <a:noFill/>
            <a:prstDash val="solid"/>
            <a:miter lim="800000"/>
          </a:ln>
          <a:effectLst/>
        </p:spPr>
        <p:txBody>
          <a:bodyPr rtlCol="0" anchor="ctr"/>
          <a:lstStyle/>
          <a:p>
            <a:pPr algn="ctr" defTabSz="514337"/>
            <a:endParaRPr lang="en-US" sz="2550" spc="75" dirty="0">
              <a:solidFill>
                <a:srgbClr val="DC4E00"/>
              </a:solidFill>
              <a:latin typeface="Helvetica Regular" charset="0"/>
              <a:cs typeface="Helvetica Regular" charset="0"/>
            </a:endParaRPr>
          </a:p>
        </p:txBody>
      </p:sp>
      <p:sp>
        <p:nvSpPr>
          <p:cNvPr id="19" name="Rectangle 18"/>
          <p:cNvSpPr/>
          <p:nvPr/>
        </p:nvSpPr>
        <p:spPr>
          <a:xfrm>
            <a:off x="248122" y="815054"/>
            <a:ext cx="3448381" cy="484748"/>
          </a:xfrm>
          <a:prstGeom prst="rect">
            <a:avLst/>
          </a:prstGeom>
        </p:spPr>
        <p:txBody>
          <a:bodyPr wrap="none">
            <a:spAutoFit/>
          </a:bodyPr>
          <a:lstStyle/>
          <a:p>
            <a:pPr algn="ctr" defTabSz="514337"/>
            <a:r>
              <a:rPr lang="en-US" sz="2550" b="1" spc="75" dirty="0">
                <a:solidFill>
                  <a:prstClr val="white"/>
                </a:solidFill>
                <a:latin typeface="Helvetica Regular" charset="0"/>
                <a:ea typeface="Helvetica Regular" charset="0"/>
                <a:cs typeface="Helvetica Regular" charset="0"/>
              </a:rPr>
              <a:t>GET PAID TO SHOP</a:t>
            </a:r>
          </a:p>
        </p:txBody>
      </p:sp>
      <p:grpSp>
        <p:nvGrpSpPr>
          <p:cNvPr id="4" name="Group 3"/>
          <p:cNvGrpSpPr/>
          <p:nvPr/>
        </p:nvGrpSpPr>
        <p:grpSpPr>
          <a:xfrm>
            <a:off x="248122" y="1553872"/>
            <a:ext cx="3462653" cy="3199312"/>
            <a:chOff x="596939" y="2364437"/>
            <a:chExt cx="4616871" cy="4265749"/>
          </a:xfrm>
        </p:grpSpPr>
        <p:sp>
          <p:nvSpPr>
            <p:cNvPr id="6" name="Rectangle 5"/>
            <p:cNvSpPr/>
            <p:nvPr/>
          </p:nvSpPr>
          <p:spPr>
            <a:xfrm>
              <a:off x="596939" y="2364437"/>
              <a:ext cx="4616871" cy="4265749"/>
            </a:xfrm>
            <a:prstGeom prst="rect">
              <a:avLst/>
            </a:prstGeom>
            <a:solidFill>
              <a:schemeClr val="bg1">
                <a:alpha val="80000"/>
              </a:schemeClr>
            </a:solidFill>
            <a:ln w="6350" cap="flat" cmpd="sng" algn="ctr">
              <a:noFill/>
              <a:prstDash val="solid"/>
              <a:miter lim="800000"/>
            </a:ln>
            <a:effectLst/>
          </p:spPr>
          <p:txBody>
            <a:bodyPr rtlCol="0" anchor="ctr"/>
            <a:lstStyle/>
            <a:p>
              <a:pPr algn="ctr" defTabSz="514337"/>
              <a:endParaRPr lang="en-US" sz="2550" spc="75" dirty="0">
                <a:solidFill>
                  <a:prstClr val="black"/>
                </a:solidFill>
                <a:latin typeface="Helvetica Regular" charset="0"/>
                <a:cs typeface="Helvetica Regular" charset="0"/>
              </a:endParaRPr>
            </a:p>
          </p:txBody>
        </p:sp>
        <p:sp>
          <p:nvSpPr>
            <p:cNvPr id="7" name="Rectangle 6"/>
            <p:cNvSpPr/>
            <p:nvPr/>
          </p:nvSpPr>
          <p:spPr>
            <a:xfrm>
              <a:off x="1018859" y="2395668"/>
              <a:ext cx="3998731" cy="3696738"/>
            </a:xfrm>
            <a:prstGeom prst="rect">
              <a:avLst/>
            </a:prstGeom>
          </p:spPr>
          <p:txBody>
            <a:bodyPr wrap="square">
              <a:spAutoFit/>
            </a:bodyPr>
            <a:lstStyle/>
            <a:p>
              <a:pPr>
                <a:lnSpc>
                  <a:spcPts val="1920"/>
                </a:lnSpc>
              </a:pPr>
              <a:r>
                <a:rPr lang="en-US" b="1" dirty="0">
                  <a:solidFill>
                    <a:srgbClr val="0C0C0C"/>
                  </a:solidFill>
                  <a:latin typeface="Helvetica Regular" charset="0"/>
                  <a:ea typeface="Helvetica Regular" charset="0"/>
                  <a:cs typeface="Helvetica Regular" charset="0"/>
                </a:rPr>
                <a:t>SHOP.COM PARTNER STORES CARRY CASHBACK AND IBV (POINTS)</a:t>
              </a:r>
            </a:p>
            <a:p>
              <a:pPr>
                <a:lnSpc>
                  <a:spcPts val="1920"/>
                </a:lnSpc>
              </a:pPr>
              <a:endParaRPr lang="en-US" b="1" dirty="0">
                <a:solidFill>
                  <a:srgbClr val="0C0C0C"/>
                </a:solidFill>
                <a:latin typeface="Helvetica Regular" charset="0"/>
                <a:ea typeface="Helvetica Regular" charset="0"/>
                <a:cs typeface="Helvetica Regular" charset="0"/>
              </a:endParaRPr>
            </a:p>
            <a:p>
              <a:pPr>
                <a:lnSpc>
                  <a:spcPts val="1920"/>
                </a:lnSpc>
              </a:pPr>
              <a:r>
                <a:rPr lang="en-US" b="1" dirty="0">
                  <a:solidFill>
                    <a:srgbClr val="0C0C0C"/>
                  </a:solidFill>
                  <a:latin typeface="Helvetica Regular" charset="0"/>
                  <a:ea typeface="Helvetica Regular" charset="0"/>
                  <a:cs typeface="Helvetica Regular" charset="0"/>
                </a:rPr>
                <a:t>YOUR CUSTOMERS EARN CASHBACK </a:t>
              </a:r>
            </a:p>
            <a:p>
              <a:pPr>
                <a:lnSpc>
                  <a:spcPts val="1920"/>
                </a:lnSpc>
              </a:pPr>
              <a:endParaRPr lang="en-US" b="1" dirty="0">
                <a:solidFill>
                  <a:srgbClr val="0C0C0C"/>
                </a:solidFill>
                <a:latin typeface="Helvetica Regular" charset="0"/>
                <a:ea typeface="Helvetica Regular" charset="0"/>
                <a:cs typeface="Helvetica Regular" charset="0"/>
              </a:endParaRPr>
            </a:p>
            <a:p>
              <a:pPr>
                <a:lnSpc>
                  <a:spcPts val="1920"/>
                </a:lnSpc>
              </a:pPr>
              <a:r>
                <a:rPr lang="en-US" b="1" dirty="0">
                  <a:solidFill>
                    <a:srgbClr val="0C0C0C"/>
                  </a:solidFill>
                  <a:latin typeface="Helvetica Regular" charset="0"/>
                  <a:ea typeface="Helvetica Regular" charset="0"/>
                  <a:cs typeface="Helvetica Regular" charset="0"/>
                </a:rPr>
                <a:t>YOU EARN IBV ON YOUR ONLINE PURCHASES AND THEIRS*</a:t>
              </a:r>
              <a:endParaRPr lang="en-US" b="1" dirty="0">
                <a:solidFill>
                  <a:prstClr val="black"/>
                </a:solidFill>
                <a:latin typeface="Helvetica Regular" charset="0"/>
                <a:ea typeface="Helvetica Regular" charset="0"/>
                <a:cs typeface="Helvetica Regular" charset="0"/>
              </a:endParaRPr>
            </a:p>
          </p:txBody>
        </p:sp>
      </p:grpSp>
      <p:sp>
        <p:nvSpPr>
          <p:cNvPr id="20" name="Rectangle 19"/>
          <p:cNvSpPr/>
          <p:nvPr/>
        </p:nvSpPr>
        <p:spPr>
          <a:xfrm>
            <a:off x="5078729" y="811884"/>
            <a:ext cx="3672800" cy="484748"/>
          </a:xfrm>
          <a:prstGeom prst="rect">
            <a:avLst/>
          </a:prstGeom>
        </p:spPr>
        <p:txBody>
          <a:bodyPr wrap="none">
            <a:spAutoFit/>
          </a:bodyPr>
          <a:lstStyle/>
          <a:p>
            <a:pPr algn="ctr" defTabSz="514337"/>
            <a:r>
              <a:rPr lang="en-US" sz="2550" b="1" spc="75" dirty="0">
                <a:solidFill>
                  <a:prstClr val="white"/>
                </a:solidFill>
                <a:latin typeface="Helvetica Regular" charset="0"/>
                <a:ea typeface="Helvetica Regular" charset="0"/>
                <a:cs typeface="Helvetica Regular" charset="0"/>
              </a:rPr>
              <a:t>NEVER MISS A DEAL</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29172" y="4077422"/>
            <a:ext cx="843518" cy="584953"/>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val="0"/>
              </a:ext>
            </a:extLst>
          </a:blip>
          <a:srcRect r="4562"/>
          <a:stretch/>
        </p:blipFill>
        <p:spPr>
          <a:xfrm>
            <a:off x="4049486" y="72831"/>
            <a:ext cx="2897579" cy="3919515"/>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76782" y="1226146"/>
            <a:ext cx="3054325" cy="3969333"/>
          </a:xfrm>
          <a:prstGeom prst="rect">
            <a:avLst/>
          </a:prstGeom>
        </p:spPr>
      </p:pic>
      <p:sp>
        <p:nvSpPr>
          <p:cNvPr id="3" name="TextBox 2">
            <a:extLst>
              <a:ext uri="{FF2B5EF4-FFF2-40B4-BE49-F238E27FC236}">
                <a16:creationId xmlns:a16="http://schemas.microsoft.com/office/drawing/2014/main" id="{810E03C3-6E3F-483C-BA03-EE499E8E1B3B}"/>
              </a:ext>
            </a:extLst>
          </p:cNvPr>
          <p:cNvSpPr txBox="1"/>
          <p:nvPr/>
        </p:nvSpPr>
        <p:spPr>
          <a:xfrm>
            <a:off x="564562" y="4477407"/>
            <a:ext cx="173720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mj-lt"/>
                <a:ea typeface="+mj-ea"/>
                <a:cs typeface="+mj-cs"/>
                <a:sym typeface="Calibri"/>
              </a:rPr>
              <a:t>*WebCenter Pro Partners</a:t>
            </a:r>
          </a:p>
        </p:txBody>
      </p:sp>
    </p:spTree>
    <p:extLst>
      <p:ext uri="{BB962C8B-B14F-4D97-AF65-F5344CB8AC3E}">
        <p14:creationId xmlns:p14="http://schemas.microsoft.com/office/powerpoint/2010/main" val="21070191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00B0F0"/>
          </a:solidFill>
          <a:ln w="12700">
            <a:miter lim="400000"/>
          </a:ln>
        </p:spPr>
        <p:txBody>
          <a:bodyPr lIns="45705" tIns="45706" rIns="45705" bIns="45706"/>
          <a:lstStyle/>
          <a:p>
            <a:pPr marL="0" marR="0" lvl="0" indent="0" algn="l" defTabSz="457034"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8" name="Shape 1448"/>
            <p:cNvSpPr/>
            <p:nvPr/>
          </p:nvSpPr>
          <p:spPr>
            <a:xfrm>
              <a:off x="209550"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all" spc="0" normalizeH="0" baseline="0" noProof="0" dirty="0">
                  <a:ln>
                    <a:noFill/>
                  </a:ln>
                  <a:solidFill>
                    <a:srgbClr val="FFFFFF"/>
                  </a:solidFill>
                  <a:effectLst/>
                  <a:uLnTx/>
                  <a:uFillTx/>
                  <a:latin typeface="Calibri"/>
                  <a:cs typeface="Calibri"/>
                  <a:sym typeface="Calibri"/>
                </a:rPr>
                <a:t>BV</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1" name="Shape 1451"/>
            <p:cNvSpPr/>
            <p:nvPr/>
          </p:nvSpPr>
          <p:spPr>
            <a:xfrm>
              <a:off x="-1" y="188255"/>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ctr" defTabSz="914085" rtl="0" eaLnBrk="1" fontAlgn="auto" latinLnBrk="0" hangingPunct="0">
                <a:lnSpc>
                  <a:spcPct val="100000"/>
                </a:lnSpc>
                <a:spcBef>
                  <a:spcPts val="0"/>
                </a:spcBef>
                <a:spcAft>
                  <a:spcPts val="0"/>
                </a:spcAft>
                <a:buClrTx/>
                <a:buSzTx/>
                <a:buFontTx/>
                <a:buNone/>
                <a:tabLst/>
                <a:defRPr sz="2400" b="1" cap="all">
                  <a:solidFill>
                    <a:srgbClr val="FFFFFF"/>
                  </a:solidFill>
                </a:defRPr>
              </a:pPr>
              <a:r>
                <a:rPr kumimoji="0" sz="2400" b="1" i="0" u="none" strike="noStrike" kern="0" cap="all" spc="0" normalizeH="0" baseline="0" noProof="0" dirty="0">
                  <a:ln>
                    <a:noFill/>
                  </a:ln>
                  <a:solidFill>
                    <a:srgbClr val="FFFFFF"/>
                  </a:solidFill>
                  <a:effectLst/>
                  <a:uLnTx/>
                  <a:uFillTx/>
                  <a:latin typeface="Calibri"/>
                  <a:cs typeface="Calibri"/>
                  <a:sym typeface="Calibri"/>
                </a:rPr>
                <a:t>Retail</a:t>
              </a:r>
              <a:r>
                <a:rPr kumimoji="0" sz="2000" b="1" i="0" u="none" strike="noStrike" kern="0" cap="all" spc="0" normalizeH="0" baseline="0" noProof="0" dirty="0">
                  <a:ln>
                    <a:noFill/>
                  </a:ln>
                  <a:solidFill>
                    <a:srgbClr val="FFFFFF"/>
                  </a:solidFill>
                  <a:effectLst/>
                  <a:uLnTx/>
                  <a:uFillTx/>
                  <a:latin typeface="Calibri"/>
                  <a:cs typeface="Calibri"/>
                  <a:sym typeface="Calibri"/>
                </a:rPr>
                <a:t> </a:t>
              </a:r>
              <a:r>
                <a:rPr kumimoji="0" sz="2400" b="1" i="0" u="none" strike="noStrike" kern="0" cap="all" spc="0" normalizeH="0" baseline="0" noProof="0" dirty="0">
                  <a:ln>
                    <a:noFill/>
                  </a:ln>
                  <a:solidFill>
                    <a:srgbClr val="FFFFFF"/>
                  </a:solidFill>
                  <a:effectLst/>
                  <a:uLnTx/>
                  <a:uFillTx/>
                  <a:latin typeface="Calibri"/>
                  <a:cs typeface="Calibri"/>
                  <a:sym typeface="Calibri"/>
                </a:rPr>
                <a:t>Profit</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4" name="Shape 1454"/>
            <p:cNvSpPr/>
            <p:nvPr/>
          </p:nvSpPr>
          <p:spPr>
            <a:xfrm>
              <a:off x="-1"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all" spc="0" normalizeH="0" baseline="0" noProof="0" dirty="0">
                  <a:ln>
                    <a:noFill/>
                  </a:ln>
                  <a:solidFill>
                    <a:srgbClr val="FFFFFF"/>
                  </a:solidFill>
                  <a:effectLst/>
                  <a:uLnTx/>
                  <a:uFillTx/>
                  <a:latin typeface="Calibri"/>
                  <a:cs typeface="Calibri"/>
                  <a:sym typeface="Calibri"/>
                </a:rPr>
                <a:t>Growth Potential</a:t>
              </a:r>
            </a:p>
          </p:txBody>
        </p:sp>
      </p:grpSp>
      <p:sp>
        <p:nvSpPr>
          <p:cNvPr id="1456" name="Shape 1456"/>
          <p:cNvSpPr/>
          <p:nvPr/>
        </p:nvSpPr>
        <p:spPr>
          <a:xfrm>
            <a:off x="0" y="656337"/>
            <a:ext cx="3886200" cy="1077190"/>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32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all" spc="0" normalizeH="0" baseline="0" noProof="0">
                <a:ln>
                  <a:noFill/>
                </a:ln>
                <a:solidFill>
                  <a:srgbClr val="FFFFFF"/>
                </a:solidFill>
                <a:effectLst/>
                <a:uLnTx/>
                <a:uFillTx/>
                <a:latin typeface="Calibri"/>
                <a:cs typeface="Calibri"/>
                <a:sym typeface="Calibri"/>
              </a:rPr>
              <a:t>Let’s take a look at earning potential</a:t>
            </a:r>
          </a:p>
        </p:txBody>
      </p:sp>
    </p:spTree>
    <p:extLst>
      <p:ext uri="{BB962C8B-B14F-4D97-AF65-F5344CB8AC3E}">
        <p14:creationId xmlns:p14="http://schemas.microsoft.com/office/powerpoint/2010/main" val="123510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 y="0"/>
            <a:ext cx="9144000" cy="5143500"/>
          </a:xfrm>
          <a:prstGeom prst="rect">
            <a:avLst/>
          </a:prstGeom>
        </p:spPr>
      </p:pic>
      <p:sp>
        <p:nvSpPr>
          <p:cNvPr id="4" name="TextBox 3"/>
          <p:cNvSpPr txBox="1"/>
          <p:nvPr/>
        </p:nvSpPr>
        <p:spPr>
          <a:xfrm>
            <a:off x="4410635" y="2949132"/>
            <a:ext cx="4733365" cy="1200329"/>
          </a:xfrm>
          <a:prstGeom prst="rect">
            <a:avLst/>
          </a:prstGeom>
          <a:solidFill>
            <a:srgbClr val="00B0F0">
              <a:alpha val="85000"/>
            </a:srgbClr>
          </a:solidFill>
        </p:spPr>
        <p:txBody>
          <a:bodyPr wrap="square" rtlCol="0">
            <a:spAutoFit/>
          </a:bodyPr>
          <a:lstStyle/>
          <a:p>
            <a:pPr algn="r"/>
            <a:r>
              <a:rPr lang="en-US" sz="2400" dirty="0">
                <a:solidFill>
                  <a:schemeClr val="bg1"/>
                </a:solidFill>
              </a:rPr>
              <a:t>DIGITAL &amp; SOCIAL PRODUCE </a:t>
            </a:r>
            <a:r>
              <a:rPr lang="en-US" sz="2400" u="sng" dirty="0">
                <a:solidFill>
                  <a:schemeClr val="bg1"/>
                </a:solidFill>
              </a:rPr>
              <a:t>AUTOMATIC MONTHLY </a:t>
            </a:r>
            <a:br>
              <a:rPr lang="en-US" sz="2400" u="sng" dirty="0">
                <a:solidFill>
                  <a:schemeClr val="bg1"/>
                </a:solidFill>
              </a:rPr>
            </a:br>
            <a:r>
              <a:rPr lang="en-US" sz="2400" dirty="0">
                <a:solidFill>
                  <a:schemeClr val="bg1"/>
                </a:solidFill>
              </a:rPr>
              <a:t>RETAIL PROFIT</a:t>
            </a:r>
          </a:p>
        </p:txBody>
      </p:sp>
      <p:sp>
        <p:nvSpPr>
          <p:cNvPr id="6" name="TextBox 5"/>
          <p:cNvSpPr txBox="1"/>
          <p:nvPr/>
        </p:nvSpPr>
        <p:spPr>
          <a:xfrm>
            <a:off x="1748119" y="342251"/>
            <a:ext cx="184731" cy="300082"/>
          </a:xfrm>
          <a:prstGeom prst="rect">
            <a:avLst/>
          </a:prstGeom>
          <a:noFill/>
        </p:spPr>
        <p:txBody>
          <a:bodyPr wrap="none" rtlCol="0">
            <a:spAutoFit/>
          </a:bodyPr>
          <a:lstStyle/>
          <a:p>
            <a:endParaRPr lang="en-US" sz="1350" dirty="0"/>
          </a:p>
        </p:txBody>
      </p:sp>
      <p:sp>
        <p:nvSpPr>
          <p:cNvPr id="7" name="TextBox 6"/>
          <p:cNvSpPr txBox="1"/>
          <p:nvPr/>
        </p:nvSpPr>
        <p:spPr>
          <a:xfrm>
            <a:off x="1169233" y="354858"/>
            <a:ext cx="7000406" cy="946413"/>
          </a:xfrm>
          <a:prstGeom prst="rect">
            <a:avLst/>
          </a:prstGeom>
          <a:solidFill>
            <a:srgbClr val="00B0F0">
              <a:alpha val="85000"/>
            </a:srgbClr>
          </a:solidFill>
        </p:spPr>
        <p:txBody>
          <a:bodyPr wrap="square" rtlCol="0">
            <a:spAutoFit/>
          </a:bodyPr>
          <a:lstStyle/>
          <a:p>
            <a:pPr algn="ctr"/>
            <a:r>
              <a:rPr lang="en-US" sz="3150" dirty="0">
                <a:solidFill>
                  <a:schemeClr val="bg1"/>
                </a:solidFill>
                <a:latin typeface="Pathway Gothic One" charset="0"/>
                <a:ea typeface="Pathway Gothic One" charset="0"/>
                <a:cs typeface="Pathway Gothic One" charset="0"/>
              </a:rPr>
              <a:t>RETAIL PROFITS</a:t>
            </a:r>
            <a:br>
              <a:rPr lang="en-US" sz="3150" dirty="0">
                <a:solidFill>
                  <a:schemeClr val="bg1"/>
                </a:solidFill>
                <a:latin typeface="Pathway Gothic One" charset="0"/>
                <a:ea typeface="Pathway Gothic One" charset="0"/>
                <a:cs typeface="Pathway Gothic One" charset="0"/>
              </a:rPr>
            </a:br>
            <a:r>
              <a:rPr lang="en-US" sz="2400" dirty="0">
                <a:solidFill>
                  <a:schemeClr val="bg1"/>
                </a:solidFill>
                <a:latin typeface="Pathway Gothic One" charset="0"/>
                <a:ea typeface="Pathway Gothic One" charset="0"/>
                <a:cs typeface="Pathway Gothic One" charset="0"/>
              </a:rPr>
              <a:t>WHOLESALE PRICES: </a:t>
            </a:r>
            <a:r>
              <a:rPr lang="en-US" sz="2400" u="sng" dirty="0">
                <a:solidFill>
                  <a:schemeClr val="bg1"/>
                </a:solidFill>
                <a:latin typeface="Pathway Gothic One" charset="0"/>
                <a:ea typeface="Pathway Gothic One" charset="0"/>
                <a:cs typeface="Pathway Gothic One" charset="0"/>
              </a:rPr>
              <a:t>WWW.MAWC411.COM</a:t>
            </a:r>
          </a:p>
        </p:txBody>
      </p:sp>
      <p:sp>
        <p:nvSpPr>
          <p:cNvPr id="3" name="TextBox 2"/>
          <p:cNvSpPr txBox="1"/>
          <p:nvPr/>
        </p:nvSpPr>
        <p:spPr>
          <a:xfrm>
            <a:off x="-3" y="2949132"/>
            <a:ext cx="3671050" cy="1200329"/>
          </a:xfrm>
          <a:prstGeom prst="rect">
            <a:avLst/>
          </a:prstGeom>
          <a:solidFill>
            <a:srgbClr val="00B0F0">
              <a:alpha val="85000"/>
            </a:srgbClr>
          </a:solidFill>
        </p:spPr>
        <p:txBody>
          <a:bodyPr wrap="square" rtlCol="0">
            <a:spAutoFit/>
          </a:bodyPr>
          <a:lstStyle/>
          <a:p>
            <a:r>
              <a:rPr lang="en-US" sz="2400" dirty="0">
                <a:solidFill>
                  <a:schemeClr val="bg1"/>
                </a:solidFill>
              </a:rPr>
              <a:t>AVERAGE RETAIL PROFIT FOR A WEBSITE SALE IS $1,000</a:t>
            </a:r>
          </a:p>
        </p:txBody>
      </p:sp>
    </p:spTree>
    <p:extLst>
      <p:ext uri="{BB962C8B-B14F-4D97-AF65-F5344CB8AC3E}">
        <p14:creationId xmlns:p14="http://schemas.microsoft.com/office/powerpoint/2010/main" val="1450378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Each active client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generates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5, 30 or 35 BV / Mo.</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Each website sold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Generates at least 230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DIGITAL MARKETING PRODUCTS GENERATE ADDITIONAL </a:t>
              </a:r>
              <a:br>
                <a:rPr kumimoji="0" lang="en-US" sz="1800" b="1" i="0" u="none" strike="noStrike" kern="0" cap="all" spc="0" normalizeH="0" baseline="0" noProof="0" dirty="0">
                  <a:ln>
                    <a:noFill/>
                  </a:ln>
                  <a:solidFill>
                    <a:prstClr val="white"/>
                  </a:solidFill>
                  <a:effectLst/>
                  <a:uLnTx/>
                  <a:uFillTx/>
                  <a:latin typeface="Calibri"/>
                  <a:cs typeface="Helvetica"/>
                  <a:sym typeface="Calibri"/>
                </a:rPr>
              </a:br>
              <a:r>
                <a:rPr kumimoji="0" lang="en-US" sz="1800" b="1" i="0" u="none" strike="noStrike" kern="0" cap="all" spc="0" normalizeH="0" baseline="0" noProof="0" dirty="0">
                  <a:ln>
                    <a:noFill/>
                  </a:ln>
                  <a:solidFill>
                    <a:prstClr val="white"/>
                  </a:solidFill>
                  <a:effectLst/>
                  <a:uLnTx/>
                  <a:uFillTx/>
                  <a:latin typeface="Calibri"/>
                  <a:cs typeface="Helvetica"/>
                  <a:sym typeface="Calibri"/>
                </a:rPr>
                <a:t> BV AND RETAIL PROFITS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36845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p:nvPr/>
        </p:nvSpPr>
        <p:spPr>
          <a:xfrm>
            <a:off x="0" y="0"/>
            <a:ext cx="9144000" cy="5143500"/>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45705" tIns="45706" rIns="45705" bIns="45706" anchor="ctr"/>
          <a:lstStyle/>
          <a:p>
            <a:pPr marL="0" marR="0" lvl="0" indent="0" algn="ctr" defTabSz="457034"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88" name="Shape 1488"/>
          <p:cNvSpPr/>
          <p:nvPr/>
        </p:nvSpPr>
        <p:spPr>
          <a:xfrm>
            <a:off x="895694" y="117826"/>
            <a:ext cx="7301833" cy="523192"/>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8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all" spc="0" normalizeH="0" baseline="0" noProof="0">
                <a:ln>
                  <a:noFill/>
                </a:ln>
                <a:solidFill>
                  <a:srgbClr val="000000"/>
                </a:solidFill>
                <a:effectLst/>
                <a:uLnTx/>
                <a:uFillTx/>
                <a:latin typeface="Calibri"/>
                <a:cs typeface="Calibri"/>
                <a:sym typeface="Calibri"/>
              </a:rPr>
              <a:t>Build share of customer </a:t>
            </a:r>
          </a:p>
        </p:txBody>
      </p:sp>
      <p:graphicFrame>
        <p:nvGraphicFramePr>
          <p:cNvPr id="1489" name="Table 1489"/>
          <p:cNvGraphicFramePr/>
          <p:nvPr>
            <p:extLst>
              <p:ext uri="{D42A27DB-BD31-4B8C-83A1-F6EECF244321}">
                <p14:modId xmlns:p14="http://schemas.microsoft.com/office/powerpoint/2010/main" val="355705273"/>
              </p:ext>
            </p:extLst>
          </p:nvPr>
        </p:nvGraphicFramePr>
        <p:xfrm>
          <a:off x="4025717" y="850557"/>
          <a:ext cx="4864291" cy="3860240"/>
        </p:xfrm>
        <a:graphic>
          <a:graphicData uri="http://schemas.openxmlformats.org/drawingml/2006/table">
            <a:tbl>
              <a:tblPr firstRow="1">
                <a:tableStyleId>{4C3C2611-4C71-4FC5-86AE-919BDF0F9419}</a:tableStyleId>
              </a:tblPr>
              <a:tblGrid>
                <a:gridCol w="2054744">
                  <a:extLst>
                    <a:ext uri="{9D8B030D-6E8A-4147-A177-3AD203B41FA5}">
                      <a16:colId xmlns:a16="http://schemas.microsoft.com/office/drawing/2014/main" val="20000"/>
                    </a:ext>
                  </a:extLst>
                </a:gridCol>
                <a:gridCol w="1270086">
                  <a:extLst>
                    <a:ext uri="{9D8B030D-6E8A-4147-A177-3AD203B41FA5}">
                      <a16:colId xmlns:a16="http://schemas.microsoft.com/office/drawing/2014/main" val="20001"/>
                    </a:ext>
                  </a:extLst>
                </a:gridCol>
                <a:gridCol w="1539461">
                  <a:extLst>
                    <a:ext uri="{9D8B030D-6E8A-4147-A177-3AD203B41FA5}">
                      <a16:colId xmlns:a16="http://schemas.microsoft.com/office/drawing/2014/main" val="20002"/>
                    </a:ext>
                  </a:extLst>
                </a:gridCol>
              </a:tblGrid>
              <a:tr h="640080">
                <a:tc>
                  <a:txBody>
                    <a:bodyPr/>
                    <a:lstStyle/>
                    <a:p>
                      <a:pPr algn="l">
                        <a:defRPr sz="1800" b="0"/>
                      </a:pPr>
                      <a:r>
                        <a:rPr sz="1800" b="1" dirty="0">
                          <a:solidFill>
                            <a:srgbClr val="FFFFFF"/>
                          </a:solidFill>
                        </a:rPr>
                        <a:t>ITEM</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tc>
                  <a:txBody>
                    <a:bodyPr/>
                    <a:lstStyle/>
                    <a:p>
                      <a:pPr algn="l">
                        <a:defRPr sz="1800" b="0"/>
                      </a:pPr>
                      <a:r>
                        <a:rPr sz="1800" b="1">
                          <a:solidFill>
                            <a:srgbClr val="FFFFFF"/>
                          </a:solidFill>
                        </a:rPr>
                        <a:t>RETAIL PROFIT</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tc>
                  <a:txBody>
                    <a:bodyPr/>
                    <a:lstStyle/>
                    <a:p>
                      <a:pPr algn="l">
                        <a:defRPr sz="1800" b="0"/>
                      </a:pPr>
                      <a:r>
                        <a:rPr sz="1800" b="1">
                          <a:solidFill>
                            <a:srgbClr val="FFFFFF"/>
                          </a:solidFill>
                        </a:rPr>
                        <a:t>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extLst>
                  <a:ext uri="{0D108BD9-81ED-4DB2-BD59-A6C34878D82A}">
                    <a16:rowId xmlns:a16="http://schemas.microsoft.com/office/drawing/2014/main" val="10000"/>
                  </a:ext>
                </a:extLst>
              </a:tr>
              <a:tr h="525780">
                <a:tc>
                  <a:txBody>
                    <a:bodyPr/>
                    <a:lstStyle/>
                    <a:p>
                      <a:pPr algn="l">
                        <a:defRPr sz="1800"/>
                      </a:pPr>
                      <a:r>
                        <a:rPr sz="1400" dirty="0"/>
                        <a:t>WEBSITE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dirty="0"/>
                        <a:t>$</a:t>
                      </a:r>
                      <a:r>
                        <a:rPr lang="en-US" sz="1400" dirty="0"/>
                        <a:t>1,0</a:t>
                      </a:r>
                      <a:r>
                        <a:rPr sz="1400" dirty="0"/>
                        <a:t>00</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200 BV
30/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1"/>
                  </a:ext>
                </a:extLst>
              </a:tr>
              <a:tr h="525780">
                <a:tc>
                  <a:txBody>
                    <a:bodyPr/>
                    <a:lstStyle/>
                    <a:p>
                      <a:pPr algn="l">
                        <a:defRPr sz="1800"/>
                      </a:pPr>
                      <a:r>
                        <a:rPr sz="1400" dirty="0"/>
                        <a:t>SOCIAL MEDIA MANAGEMENT</a:t>
                      </a:r>
                    </a:p>
                  </a:txBody>
                  <a:tcPr marL="45720" marR="45720" horzOverflow="overflow">
                    <a:lnL w="12700">
                      <a:solidFill>
                        <a:srgbClr val="595959"/>
                      </a:solidFill>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a:solidFill>
                        <a:srgbClr val="595959"/>
                      </a:solidFill>
                    </a:lnB>
                    <a:noFill/>
                  </a:tcPr>
                </a:tc>
                <a:tc>
                  <a:txBody>
                    <a:bodyPr/>
                    <a:lstStyle/>
                    <a:p>
                      <a:pPr algn="l">
                        <a:defRPr sz="1800"/>
                      </a:pPr>
                      <a:r>
                        <a:rPr sz="1400"/>
                        <a:t>$15/ MO.</a:t>
                      </a:r>
                    </a:p>
                  </a:txBody>
                  <a:tcPr marL="45720" marR="45720" horzOverflow="overflow">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a:solidFill>
                        <a:srgbClr val="595959"/>
                      </a:solidFill>
                    </a:lnB>
                    <a:noFill/>
                  </a:tcPr>
                </a:tc>
                <a:tc>
                  <a:txBody>
                    <a:bodyPr/>
                    <a:lstStyle/>
                    <a:p>
                      <a:pPr algn="l">
                        <a:defRPr sz="1800"/>
                      </a:pPr>
                      <a:r>
                        <a:rPr sz="1400" dirty="0"/>
                        <a:t>20 BV/ MO.</a:t>
                      </a:r>
                    </a:p>
                  </a:txBody>
                  <a:tcPr marL="45720" marR="45720" horzOverflow="overflow">
                    <a:lnL w="12700" cap="flat" cmpd="sng" algn="ctr">
                      <a:solidFill>
                        <a:srgbClr val="595959"/>
                      </a:solidFill>
                      <a:prstDash val="solid"/>
                      <a:round/>
                      <a:headEnd type="none" w="med" len="med"/>
                      <a:tailEnd type="none" w="med" len="med"/>
                    </a:lnL>
                    <a:lnR w="12700">
                      <a:solidFill>
                        <a:srgbClr val="595959"/>
                      </a:solidFill>
                    </a:lnR>
                    <a:lnT w="12700" cap="flat" cmpd="sng" algn="ctr">
                      <a:solidFill>
                        <a:srgbClr val="595959"/>
                      </a:solidFill>
                      <a:prstDash val="solid"/>
                      <a:round/>
                      <a:headEnd type="none" w="med" len="med"/>
                      <a:tailEnd type="none" w="med" len="med"/>
                    </a:lnT>
                    <a:lnB w="12700">
                      <a:solidFill>
                        <a:srgbClr val="595959"/>
                      </a:solidFill>
                    </a:lnB>
                    <a:noFill/>
                  </a:tcPr>
                </a:tc>
                <a:extLst>
                  <a:ext uri="{0D108BD9-81ED-4DB2-BD59-A6C34878D82A}">
                    <a16:rowId xmlns:a16="http://schemas.microsoft.com/office/drawing/2014/main" val="10003"/>
                  </a:ext>
                </a:extLst>
              </a:tr>
              <a:tr h="669396">
                <a:tc>
                  <a:txBody>
                    <a:bodyPr/>
                    <a:lstStyle/>
                    <a:p>
                      <a:pPr algn="l">
                        <a:defRPr sz="1800"/>
                      </a:pPr>
                      <a:r>
                        <a:rPr sz="1400"/>
                        <a:t>PREMIUM FACEBOOK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15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4"/>
                  </a:ext>
                </a:extLst>
              </a:tr>
              <a:tr h="525780">
                <a:tc>
                  <a:txBody>
                    <a:bodyPr/>
                    <a:lstStyle/>
                    <a:p>
                      <a:pPr algn="l">
                        <a:defRPr sz="1800"/>
                      </a:pPr>
                      <a:r>
                        <a:rPr sz="1400"/>
                        <a:t>BASIC GOOGLE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5"/>
                  </a:ext>
                </a:extLst>
              </a:tr>
              <a:tr h="473727">
                <a:tc>
                  <a:txBody>
                    <a:bodyPr/>
                    <a:lstStyle/>
                    <a:p>
                      <a:pPr algn="l">
                        <a:defRPr sz="1800"/>
                      </a:pPr>
                      <a:r>
                        <a:rPr sz="1400" b="1"/>
                        <a:t>TOTAL INITIAL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b="1" dirty="0"/>
                        <a:t>$</a:t>
                      </a:r>
                      <a:r>
                        <a:rPr lang="en-US" sz="1400" b="1" dirty="0"/>
                        <a:t>1,000</a:t>
                      </a:r>
                      <a:endParaRPr sz="1400" b="1" dirty="0"/>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lang="en-US" sz="1400" b="1" dirty="0"/>
                        <a:t>28</a:t>
                      </a:r>
                      <a:r>
                        <a:rPr sz="1400" b="1" dirty="0"/>
                        <a:t>9 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6"/>
                  </a:ext>
                </a:extLst>
              </a:tr>
              <a:tr h="499697">
                <a:tc>
                  <a:txBody>
                    <a:bodyPr/>
                    <a:lstStyle/>
                    <a:p>
                      <a:pPr algn="l">
                        <a:defRPr sz="1800"/>
                      </a:pPr>
                      <a:r>
                        <a:rPr sz="1900" b="1"/>
                        <a:t>TOTAL RECURRING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a:t>$49/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dirty="0"/>
                        <a:t>89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7"/>
                  </a:ext>
                </a:extLst>
              </a:tr>
            </a:tbl>
          </a:graphicData>
        </a:graphic>
      </p:graphicFrame>
      <p:grpSp>
        <p:nvGrpSpPr>
          <p:cNvPr id="1492" name="Group 1492"/>
          <p:cNvGrpSpPr/>
          <p:nvPr/>
        </p:nvGrpSpPr>
        <p:grpSpPr>
          <a:xfrm>
            <a:off x="0" y="847364"/>
            <a:ext cx="4025717" cy="4150309"/>
            <a:chOff x="0" y="0"/>
            <a:chExt cx="4025716" cy="4150308"/>
          </a:xfrm>
        </p:grpSpPr>
        <p:pic>
          <p:nvPicPr>
            <p:cNvPr id="1490" name="image65.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8" y="1237061"/>
              <a:ext cx="3529512" cy="2913247"/>
            </a:xfrm>
            <a:prstGeom prst="rect">
              <a:avLst/>
            </a:prstGeom>
            <a:ln w="12700" cap="flat">
              <a:noFill/>
              <a:miter lim="400000"/>
            </a:ln>
            <a:effectLst/>
          </p:spPr>
        </p:pic>
        <p:sp>
          <p:nvSpPr>
            <p:cNvPr id="1491" name="Shape 1491"/>
            <p:cNvSpPr/>
            <p:nvPr/>
          </p:nvSpPr>
          <p:spPr>
            <a:xfrm>
              <a:off x="0" y="0"/>
              <a:ext cx="4025716"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defTabSz="914400">
                <a:defRPr sz="20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000" b="1" i="0" u="none" strike="noStrike" kern="0" cap="all" spc="0" normalizeH="0" baseline="0" noProof="0" dirty="0">
                  <a:ln>
                    <a:noFill/>
                  </a:ln>
                  <a:solidFill>
                    <a:srgbClr val="000000"/>
                  </a:solidFill>
                  <a:effectLst/>
                  <a:uLnTx/>
                  <a:uFillTx/>
                  <a:latin typeface="Calibri"/>
                  <a:cs typeface="Calibri"/>
                  <a:sym typeface="Calibri"/>
                </a:rPr>
                <a:t>Your client buys a website</a:t>
              </a:r>
            </a:p>
          </p:txBody>
        </p:sp>
      </p:grpSp>
      <p:grpSp>
        <p:nvGrpSpPr>
          <p:cNvPr id="1495" name="Group 1495"/>
          <p:cNvGrpSpPr/>
          <p:nvPr/>
        </p:nvGrpSpPr>
        <p:grpSpPr>
          <a:xfrm>
            <a:off x="0" y="1174818"/>
            <a:ext cx="4025717" cy="2124857"/>
            <a:chOff x="0" y="-1"/>
            <a:chExt cx="4025716" cy="2124856"/>
          </a:xfrm>
        </p:grpSpPr>
        <p:sp>
          <p:nvSpPr>
            <p:cNvPr id="1493" name="Shape 1493"/>
            <p:cNvSpPr/>
            <p:nvPr/>
          </p:nvSpPr>
          <p:spPr>
            <a:xfrm>
              <a:off x="0" y="-1"/>
              <a:ext cx="4025716"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defTabSz="914400">
                <a:defRPr sz="20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000000"/>
                  </a:solidFill>
                  <a:effectLst/>
                  <a:uLnTx/>
                  <a:uFillTx/>
                  <a:latin typeface="Calibri"/>
                  <a:cs typeface="Calibri"/>
                  <a:sym typeface="Calibri"/>
                </a:rPr>
                <a:t>AND</a:t>
              </a:r>
              <a:r>
                <a:rPr kumimoji="0" sz="2000" b="1" i="0" u="none" strike="noStrike" kern="0" cap="all" spc="0" normalizeH="0" baseline="0" noProof="0" dirty="0">
                  <a:ln>
                    <a:noFill/>
                  </a:ln>
                  <a:solidFill>
                    <a:srgbClr val="000000"/>
                  </a:solidFill>
                  <a:effectLst/>
                  <a:uLnTx/>
                  <a:uFillTx/>
                  <a:latin typeface="Calibri"/>
                  <a:cs typeface="Calibri"/>
                  <a:sym typeface="Calibri"/>
                </a:rPr>
                <a:t> wants to market the site</a:t>
              </a:r>
            </a:p>
          </p:txBody>
        </p:sp>
        <p:pic>
          <p:nvPicPr>
            <p:cNvPr id="1494" name="image4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1620" y="420397"/>
              <a:ext cx="2112580" cy="1704458"/>
            </a:xfrm>
            <a:prstGeom prst="rect">
              <a:avLst/>
            </a:prstGeom>
            <a:ln w="12700" cap="flat">
              <a:noFill/>
              <a:miter lim="400000"/>
            </a:ln>
            <a:effectLst/>
          </p:spPr>
        </p:pic>
      </p:grpSp>
      <p:grpSp>
        <p:nvGrpSpPr>
          <p:cNvPr id="1498" name="Group 1498"/>
          <p:cNvGrpSpPr/>
          <p:nvPr/>
        </p:nvGrpSpPr>
        <p:grpSpPr>
          <a:xfrm>
            <a:off x="7335" y="1756971"/>
            <a:ext cx="9144000" cy="1220266"/>
            <a:chOff x="0" y="0"/>
            <a:chExt cx="9144000" cy="1220265"/>
          </a:xfrm>
        </p:grpSpPr>
        <p:sp>
          <p:nvSpPr>
            <p:cNvPr id="1496" name="Shape 1496"/>
            <p:cNvSpPr/>
            <p:nvPr/>
          </p:nvSpPr>
          <p:spPr>
            <a:xfrm>
              <a:off x="0" y="0"/>
              <a:ext cx="9144000" cy="1220265"/>
            </a:xfrm>
            <a:prstGeom prst="rect">
              <a:avLst/>
            </a:prstGeom>
            <a:solidFill>
              <a:srgbClr val="00B0F0">
                <a:alpha val="84000"/>
              </a:srgbClr>
            </a:solidFill>
            <a:ln w="25400" cap="flat">
              <a:solidFill>
                <a:srgbClr val="00B0F0"/>
              </a:solidFill>
              <a:prstDash val="solid"/>
              <a:round/>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endParaRPr kumimoji="0" sz="2100" b="0" i="0" u="none" strike="noStrike" kern="0" cap="none" spc="0" normalizeH="0" baseline="0" noProof="0">
                <a:ln>
                  <a:noFill/>
                </a:ln>
                <a:solidFill>
                  <a:srgbClr val="FFFFFF"/>
                </a:solidFill>
                <a:effectLst/>
                <a:uLnTx/>
                <a:uFillTx/>
                <a:latin typeface="Calibri"/>
                <a:cs typeface="Calibri"/>
                <a:sym typeface="Calibri"/>
              </a:endParaRPr>
            </a:p>
          </p:txBody>
        </p:sp>
        <p:sp>
          <p:nvSpPr>
            <p:cNvPr id="1497" name="Shape 1497"/>
            <p:cNvSpPr/>
            <p:nvPr/>
          </p:nvSpPr>
          <p:spPr>
            <a:xfrm>
              <a:off x="0" y="240800"/>
              <a:ext cx="9144000" cy="738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r>
                <a:rPr kumimoji="0" sz="2100" b="0" i="0" u="none" strike="noStrike" kern="0" cap="none" spc="0" normalizeH="0" baseline="0" noProof="0">
                  <a:ln>
                    <a:noFill/>
                  </a:ln>
                  <a:solidFill>
                    <a:srgbClr val="FFFFFF"/>
                  </a:solidFill>
                  <a:effectLst/>
                  <a:uLnTx/>
                  <a:uFillTx/>
                  <a:latin typeface="Calibri"/>
                  <a:cs typeface="Calibri"/>
                  <a:sym typeface="Calibri"/>
                </a:rPr>
                <a:t>YOU CAN START WITH A WEBSITE SALE OR A DIGITAL MARKETING PRODUCT SALE</a:t>
              </a:r>
            </a:p>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r>
                <a:rPr kumimoji="0" sz="2100" b="0" i="0" u="none" strike="noStrike" kern="0" cap="none" spc="0" normalizeH="0" baseline="0" noProof="0">
                  <a:ln>
                    <a:noFill/>
                  </a:ln>
                  <a:solidFill>
                    <a:srgbClr val="FFFFFF"/>
                  </a:solidFill>
                  <a:effectLst/>
                  <a:uLnTx/>
                  <a:uFillTx/>
                  <a:latin typeface="Calibri"/>
                  <a:cs typeface="Calibri"/>
                  <a:sym typeface="Calibri"/>
                </a:rPr>
                <a:t>GROW THE RELATIONSHIP TO BUILD SHARE OF CUSTOMER</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492"/>
                                        </p:tgtEl>
                                        <p:attrNameLst>
                                          <p:attrName>style.visibility</p:attrName>
                                        </p:attrNameLst>
                                      </p:cBhvr>
                                      <p:to>
                                        <p:strVal val="visible"/>
                                      </p:to>
                                    </p:set>
                                    <p:anim calcmode="lin" valueType="num">
                                      <p:cBhvr>
                                        <p:cTn id="7" dur="500" fill="hold"/>
                                        <p:tgtEl>
                                          <p:spTgt spid="1492"/>
                                        </p:tgtEl>
                                        <p:attrNameLst>
                                          <p:attrName>ppt_x</p:attrName>
                                        </p:attrNameLst>
                                      </p:cBhvr>
                                      <p:tavLst>
                                        <p:tav tm="0">
                                          <p:val>
                                            <p:strVal val="#ppt_x"/>
                                          </p:val>
                                        </p:tav>
                                        <p:tav tm="100000">
                                          <p:val>
                                            <p:strVal val="#ppt_x"/>
                                          </p:val>
                                        </p:tav>
                                      </p:tavLst>
                                    </p:anim>
                                    <p:anim calcmode="lin" valueType="num">
                                      <p:cBhvr>
                                        <p:cTn id="8" dur="500" fill="hold"/>
                                        <p:tgtEl>
                                          <p:spTgt spid="14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495"/>
                                        </p:tgtEl>
                                        <p:attrNameLst>
                                          <p:attrName>style.visibility</p:attrName>
                                        </p:attrNameLst>
                                      </p:cBhvr>
                                      <p:to>
                                        <p:strVal val="visible"/>
                                      </p:to>
                                    </p:set>
                                    <p:anim calcmode="lin" valueType="num">
                                      <p:cBhvr>
                                        <p:cTn id="13" dur="500" fill="hold"/>
                                        <p:tgtEl>
                                          <p:spTgt spid="1495"/>
                                        </p:tgtEl>
                                        <p:attrNameLst>
                                          <p:attrName>ppt_x</p:attrName>
                                        </p:attrNameLst>
                                      </p:cBhvr>
                                      <p:tavLst>
                                        <p:tav tm="0">
                                          <p:val>
                                            <p:strVal val="#ppt_x"/>
                                          </p:val>
                                        </p:tav>
                                        <p:tav tm="100000">
                                          <p:val>
                                            <p:strVal val="#ppt_x"/>
                                          </p:val>
                                        </p:tav>
                                      </p:tavLst>
                                    </p:anim>
                                    <p:anim calcmode="lin" valueType="num">
                                      <p:cBhvr>
                                        <p:cTn id="14" dur="500" fill="hold"/>
                                        <p:tgtEl>
                                          <p:spTgt spid="14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489"/>
                                        </p:tgtEl>
                                        <p:attrNameLst>
                                          <p:attrName>style.visibility</p:attrName>
                                        </p:attrNameLst>
                                      </p:cBhvr>
                                      <p:to>
                                        <p:strVal val="visible"/>
                                      </p:to>
                                    </p:set>
                                    <p:anim calcmode="lin" valueType="num">
                                      <p:cBhvr>
                                        <p:cTn id="19" dur="500" fill="hold"/>
                                        <p:tgtEl>
                                          <p:spTgt spid="1489"/>
                                        </p:tgtEl>
                                        <p:attrNameLst>
                                          <p:attrName>ppt_x</p:attrName>
                                        </p:attrNameLst>
                                      </p:cBhvr>
                                      <p:tavLst>
                                        <p:tav tm="0">
                                          <p:val>
                                            <p:strVal val="#ppt_x"/>
                                          </p:val>
                                        </p:tav>
                                        <p:tav tm="100000">
                                          <p:val>
                                            <p:strVal val="#ppt_x"/>
                                          </p:val>
                                        </p:tav>
                                      </p:tavLst>
                                    </p:anim>
                                    <p:anim calcmode="lin" valueType="num">
                                      <p:cBhvr>
                                        <p:cTn id="20" dur="500" fill="hold"/>
                                        <p:tgtEl>
                                          <p:spTgt spid="14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1498"/>
                                        </p:tgtEl>
                                        <p:attrNameLst>
                                          <p:attrName>style.visibility</p:attrName>
                                        </p:attrNameLst>
                                      </p:cBhvr>
                                      <p:to>
                                        <p:strVal val="visible"/>
                                      </p:to>
                                    </p:set>
                                    <p:anim calcmode="lin" valueType="num">
                                      <p:cBhvr>
                                        <p:cTn id="25" dur="500" fill="hold"/>
                                        <p:tgtEl>
                                          <p:spTgt spid="1498"/>
                                        </p:tgtEl>
                                        <p:attrNameLst>
                                          <p:attrName>ppt_x</p:attrName>
                                        </p:attrNameLst>
                                      </p:cBhvr>
                                      <p:tavLst>
                                        <p:tav tm="0">
                                          <p:val>
                                            <p:strVal val="#ppt_x"/>
                                          </p:val>
                                        </p:tav>
                                        <p:tav tm="100000">
                                          <p:val>
                                            <p:strVal val="#ppt_x"/>
                                          </p:val>
                                        </p:tav>
                                      </p:tavLst>
                                    </p:anim>
                                    <p:anim calcmode="lin" valueType="num">
                                      <p:cBhvr>
                                        <p:cTn id="26" dur="500" fill="hold"/>
                                        <p:tgtEl>
                                          <p:spTgt spid="1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 grpId="0" animBg="1" advAuto="0"/>
      <p:bldP spid="1492" grpId="0" animBg="1" advAuto="0"/>
      <p:bldP spid="1495" grpId="0" animBg="1" advAuto="0"/>
      <p:bldP spid="1498"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9" name="Rectangle 8"/>
          <p:cNvSpPr/>
          <p:nvPr/>
        </p:nvSpPr>
        <p:spPr>
          <a:xfrm>
            <a:off x="1" y="3764148"/>
            <a:ext cx="9144000" cy="1123400"/>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Helvetica"/>
              <a:sym typeface="Calibri"/>
            </a:endParaRPr>
          </a:p>
        </p:txBody>
      </p:sp>
      <p:sp>
        <p:nvSpPr>
          <p:cNvPr id="6" name="TextBox 5"/>
          <p:cNvSpPr txBox="1"/>
          <p:nvPr/>
        </p:nvSpPr>
        <p:spPr>
          <a:xfrm>
            <a:off x="609601" y="4176328"/>
            <a:ext cx="7924800" cy="646331"/>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120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cs typeface="Calibri"/>
                <a:sym typeface="Calibri"/>
              </a:rPr>
              <a:t>Your WebCenter is automatically enabled to sell websites globally in all </a:t>
            </a:r>
            <a:br>
              <a:rPr kumimoji="0" lang="en-US" sz="1800" b="0" i="0" u="none" strike="noStrike" kern="0" cap="none" spc="0" normalizeH="0" baseline="0" noProof="0" dirty="0">
                <a:ln>
                  <a:noFill/>
                </a:ln>
                <a:solidFill>
                  <a:prstClr val="white"/>
                </a:solidFill>
                <a:effectLst/>
                <a:uLnTx/>
                <a:uFillTx/>
                <a:latin typeface="Calibri"/>
                <a:cs typeface="Calibri"/>
                <a:sym typeface="Calibri"/>
              </a:rPr>
            </a:br>
            <a:r>
              <a:rPr kumimoji="0" lang="en-US" sz="1800" b="1" i="0" u="none" strike="noStrike" kern="0" cap="none" spc="0" normalizeH="0" baseline="0" noProof="0" dirty="0">
                <a:ln>
                  <a:noFill/>
                </a:ln>
                <a:solidFill>
                  <a:prstClr val="white"/>
                </a:solidFill>
                <a:effectLst/>
                <a:uLnTx/>
                <a:uFillTx/>
                <a:latin typeface="Calibri"/>
                <a:cs typeface="Calibri"/>
                <a:sym typeface="Calibri"/>
              </a:rPr>
              <a:t>Market Countries &amp; EMP Countries.  </a:t>
            </a:r>
            <a:r>
              <a:rPr kumimoji="0" lang="en-US" sz="1800" b="1" i="0" u="sng" strike="noStrike" kern="0" cap="none" spc="0" normalizeH="0" baseline="0" noProof="0" dirty="0">
                <a:ln>
                  <a:noFill/>
                </a:ln>
                <a:solidFill>
                  <a:prstClr val="white"/>
                </a:solidFill>
                <a:effectLst/>
                <a:uLnTx/>
                <a:uFillTx/>
                <a:latin typeface="Calibri"/>
                <a:cs typeface="Calibri"/>
                <a:sym typeface="Calibri"/>
              </a:rPr>
              <a:t>You earn Home Country Retail Profit &amp; BV! </a:t>
            </a:r>
          </a:p>
        </p:txBody>
      </p:sp>
      <p:sp>
        <p:nvSpPr>
          <p:cNvPr id="7" name="Rectangle 6"/>
          <p:cNvSpPr/>
          <p:nvPr/>
        </p:nvSpPr>
        <p:spPr>
          <a:xfrm>
            <a:off x="2422065" y="3687943"/>
            <a:ext cx="4244945" cy="523220"/>
          </a:xfrm>
          <a:prstGeom prst="rect">
            <a:avLst/>
          </a:prstGeom>
        </p:spPr>
        <p:txBody>
          <a:bodyPr wrap="none">
            <a:spAutoFit/>
          </a:bodyPr>
          <a:lstStyle/>
          <a:p>
            <a:pPr marL="0" marR="0" lvl="0" indent="0" algn="ctr" defTabSz="914400" rtl="0" eaLnBrk="1" fontAlgn="auto" latinLnBrk="0" hangingPunct="0">
              <a:lnSpc>
                <a:spcPct val="100000"/>
              </a:lnSpc>
              <a:spcBef>
                <a:spcPts val="0"/>
              </a:spcBef>
              <a:spcAft>
                <a:spcPts val="120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cs typeface="Calibri"/>
                <a:sym typeface="Calibri"/>
              </a:rPr>
              <a:t>YOUR GLOBAL WEBCENTER</a:t>
            </a:r>
          </a:p>
        </p:txBody>
      </p:sp>
      <p:grpSp>
        <p:nvGrpSpPr>
          <p:cNvPr id="3" name="Group 2"/>
          <p:cNvGrpSpPr/>
          <p:nvPr/>
        </p:nvGrpSpPr>
        <p:grpSpPr>
          <a:xfrm>
            <a:off x="0" y="0"/>
            <a:ext cx="3273778" cy="3949553"/>
            <a:chOff x="0" y="0"/>
            <a:chExt cx="3273778" cy="3949552"/>
          </a:xfrm>
        </p:grpSpPr>
        <p:sp>
          <p:nvSpPr>
            <p:cNvPr id="2" name="Rectangle 1"/>
            <p:cNvSpPr/>
            <p:nvPr/>
          </p:nvSpPr>
          <p:spPr>
            <a:xfrm>
              <a:off x="0" y="0"/>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a:cs typeface="Helvetica"/>
                <a:sym typeface="Calibri"/>
              </a:endParaRPr>
            </a:p>
          </p:txBody>
        </p:sp>
        <p:sp>
          <p:nvSpPr>
            <p:cNvPr id="11" name="TextBox 10"/>
            <p:cNvSpPr txBox="1"/>
            <p:nvPr/>
          </p:nvSpPr>
          <p:spPr>
            <a:xfrm>
              <a:off x="225778" y="256234"/>
              <a:ext cx="2610555" cy="3693318"/>
            </a:xfrm>
            <a:prstGeom prst="rect">
              <a:avLst/>
            </a:prstGeom>
            <a:noFill/>
          </p:spPr>
          <p:txBody>
            <a:bodyPr wrap="square" rtlCol="0">
              <a:spAutoFit/>
            </a:bodyPr>
            <a:lstStyle/>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Australia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Bahamas</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Bermuda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Canada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Chile </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China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Columbia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Costa Rica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Dominican Republic</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Ecuador</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Hong Kong</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Indonesia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endParaRPr kumimoji="0" lang="en-US" sz="1800" b="1" i="0" u="none" strike="noStrike" kern="0" cap="none" spc="0" normalizeH="0" baseline="0" noProof="0" dirty="0">
                <a:ln>
                  <a:noFill/>
                </a:ln>
                <a:solidFill>
                  <a:prstClr val="white"/>
                </a:solidFill>
                <a:effectLst/>
                <a:uLnTx/>
                <a:uFillTx/>
                <a:latin typeface="Calibri"/>
                <a:cs typeface="Calibri"/>
                <a:sym typeface="Calibri"/>
              </a:endParaRPr>
            </a:p>
          </p:txBody>
        </p:sp>
      </p:grpSp>
      <p:grpSp>
        <p:nvGrpSpPr>
          <p:cNvPr id="4" name="Group 3"/>
          <p:cNvGrpSpPr/>
          <p:nvPr/>
        </p:nvGrpSpPr>
        <p:grpSpPr>
          <a:xfrm>
            <a:off x="5870222" y="1"/>
            <a:ext cx="3273778" cy="3672554"/>
            <a:chOff x="5870222" y="0"/>
            <a:chExt cx="3273778" cy="3672554"/>
          </a:xfrm>
        </p:grpSpPr>
        <p:sp>
          <p:nvSpPr>
            <p:cNvPr id="8" name="Rectangle 7"/>
            <p:cNvSpPr/>
            <p:nvPr/>
          </p:nvSpPr>
          <p:spPr>
            <a:xfrm>
              <a:off x="5870222" y="0"/>
              <a:ext cx="3273778" cy="3672554"/>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a:cs typeface="Helvetica"/>
                <a:sym typeface="Calibri"/>
              </a:endParaRPr>
            </a:p>
          </p:txBody>
        </p:sp>
        <p:sp>
          <p:nvSpPr>
            <p:cNvPr id="12" name="TextBox 11"/>
            <p:cNvSpPr txBox="1"/>
            <p:nvPr/>
          </p:nvSpPr>
          <p:spPr>
            <a:xfrm>
              <a:off x="6191955" y="256234"/>
              <a:ext cx="2610555" cy="3416320"/>
            </a:xfrm>
            <a:prstGeom prst="rect">
              <a:avLst/>
            </a:prstGeom>
            <a:noFill/>
          </p:spPr>
          <p:txBody>
            <a:bodyPr wrap="square" rtlCol="0">
              <a:spAutoFit/>
            </a:bodyPr>
            <a:lstStyle/>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Ireland</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Jamaica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Macau SAR China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New Zealand</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Panama</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Philippines</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Singapore</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Spain</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Taiwan</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United Kingdom</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r>
                <a:rPr kumimoji="0" lang="en-US" sz="1800" b="1" i="0" u="none" strike="noStrike" kern="0" cap="none" spc="0" normalizeH="0" baseline="0" noProof="0" dirty="0">
                  <a:ln>
                    <a:noFill/>
                  </a:ln>
                  <a:solidFill>
                    <a:prstClr val="white"/>
                  </a:solidFill>
                  <a:effectLst/>
                  <a:uLnTx/>
                  <a:uFillTx/>
                  <a:latin typeface="Calibri"/>
                  <a:cs typeface="Calibri"/>
                  <a:sym typeface="Calibri"/>
                </a:rPr>
                <a:t>United States</a:t>
              </a:r>
            </a:p>
            <a:p>
              <a:pPr marL="285750" marR="0" lvl="0" indent="-285750" algn="l" defTabSz="914400" rtl="0" eaLnBrk="1" fontAlgn="auto" latinLnBrk="0" hangingPunct="0">
                <a:lnSpc>
                  <a:spcPct val="100000"/>
                </a:lnSpc>
                <a:spcBef>
                  <a:spcPts val="0"/>
                </a:spcBef>
                <a:spcAft>
                  <a:spcPts val="0"/>
                </a:spcAft>
                <a:buClrTx/>
                <a:buSzTx/>
                <a:buFont typeface="Arial"/>
                <a:buChar char="•"/>
                <a:tabLst/>
                <a:defRPr/>
              </a:pPr>
              <a:endParaRPr kumimoji="0" lang="en-US" sz="1800" b="1" i="0" u="none" strike="noStrike" kern="0" cap="none" spc="0" normalizeH="0" baseline="0" noProof="0" dirty="0">
                <a:ln>
                  <a:noFill/>
                </a:ln>
                <a:solidFill>
                  <a:prstClr val="white"/>
                </a:solidFill>
                <a:effectLst/>
                <a:uLnTx/>
                <a:uFillTx/>
                <a:latin typeface="Calibri"/>
                <a:cs typeface="Calibri"/>
                <a:sym typeface="Calibri"/>
              </a:endParaRPr>
            </a:p>
          </p:txBody>
        </p:sp>
      </p:grpSp>
    </p:spTree>
    <p:extLst>
      <p:ext uri="{BB962C8B-B14F-4D97-AF65-F5344CB8AC3E}">
        <p14:creationId xmlns:p14="http://schemas.microsoft.com/office/powerpoint/2010/main" val="283314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b="16262"/>
          <a:stretch/>
        </p:blipFill>
        <p:spPr>
          <a:xfrm>
            <a:off x="0" y="-105008"/>
            <a:ext cx="9144000" cy="5248508"/>
          </a:xfrm>
          <a:prstGeom prst="rect">
            <a:avLst/>
          </a:prstGeom>
        </p:spPr>
      </p:pic>
      <p:sp>
        <p:nvSpPr>
          <p:cNvPr id="3" name="TextBox 2"/>
          <p:cNvSpPr txBox="1"/>
          <p:nvPr/>
        </p:nvSpPr>
        <p:spPr>
          <a:xfrm>
            <a:off x="0" y="1587260"/>
            <a:ext cx="9144000" cy="1246495"/>
          </a:xfrm>
          <a:prstGeom prst="rect">
            <a:avLst/>
          </a:prstGeom>
          <a:solidFill>
            <a:schemeClr val="bg1">
              <a:alpha val="16000"/>
            </a:schemeClr>
          </a:solidFill>
        </p:spPr>
        <p:txBody>
          <a:bodyPr wrap="square" rtlCol="0">
            <a:spAutoFit/>
          </a:bodyPr>
          <a:lstStyle/>
          <a:p>
            <a:pPr algn="ctr"/>
            <a:r>
              <a:rPr lang="en-US" sz="7500" dirty="0">
                <a:solidFill>
                  <a:schemeClr val="bg1"/>
                </a:solidFill>
              </a:rPr>
              <a:t>INTERNET  CLIMATE</a:t>
            </a:r>
          </a:p>
        </p:txBody>
      </p:sp>
      <p:sp>
        <p:nvSpPr>
          <p:cNvPr id="11" name="Rectangle 10"/>
          <p:cNvSpPr/>
          <p:nvPr/>
        </p:nvSpPr>
        <p:spPr>
          <a:xfrm>
            <a:off x="0" y="355763"/>
            <a:ext cx="5257800" cy="707886"/>
          </a:xfrm>
          <a:prstGeom prst="rect">
            <a:avLst/>
          </a:prstGeom>
          <a:solidFill>
            <a:schemeClr val="tx1">
              <a:lumMod val="85000"/>
              <a:lumOff val="15000"/>
              <a:alpha val="69000"/>
            </a:schemeClr>
          </a:solidFill>
        </p:spPr>
        <p:txBody>
          <a:bodyPr wrap="square">
            <a:spAutoFit/>
          </a:bodyPr>
          <a:lstStyle/>
          <a:p>
            <a:pPr algn="ctr" defTabSz="914400"/>
            <a:r>
              <a:rPr lang="en-US" sz="2000" dirty="0">
                <a:solidFill>
                  <a:srgbClr val="FFFFFF"/>
                </a:solidFill>
                <a:latin typeface="Calibri"/>
              </a:rPr>
              <a:t>The average person spends 5.2 hours per day on their mobile device</a:t>
            </a:r>
          </a:p>
        </p:txBody>
      </p:sp>
      <p:sp>
        <p:nvSpPr>
          <p:cNvPr id="12" name="Rectangle 11"/>
          <p:cNvSpPr/>
          <p:nvPr/>
        </p:nvSpPr>
        <p:spPr>
          <a:xfrm>
            <a:off x="0" y="4015131"/>
            <a:ext cx="5257800" cy="707886"/>
          </a:xfrm>
          <a:prstGeom prst="rect">
            <a:avLst/>
          </a:prstGeom>
          <a:solidFill>
            <a:schemeClr val="tx1">
              <a:lumMod val="85000"/>
              <a:lumOff val="15000"/>
              <a:alpha val="69000"/>
            </a:schemeClr>
          </a:solidFill>
        </p:spPr>
        <p:txBody>
          <a:bodyPr wrap="square">
            <a:spAutoFit/>
          </a:bodyPr>
          <a:lstStyle/>
          <a:p>
            <a:r>
              <a:rPr lang="en-US" sz="2000" dirty="0">
                <a:solidFill>
                  <a:schemeClr val="bg1"/>
                </a:solidFill>
              </a:rPr>
              <a:t>88% of consumers read online reviews to determine the quality of a local business </a:t>
            </a:r>
          </a:p>
        </p:txBody>
      </p:sp>
      <p:sp>
        <p:nvSpPr>
          <p:cNvPr id="13" name="Rectangle 12"/>
          <p:cNvSpPr/>
          <p:nvPr/>
        </p:nvSpPr>
        <p:spPr>
          <a:xfrm>
            <a:off x="0" y="2169389"/>
            <a:ext cx="5257800" cy="707886"/>
          </a:xfrm>
          <a:prstGeom prst="rect">
            <a:avLst/>
          </a:prstGeom>
          <a:solidFill>
            <a:schemeClr val="tx1">
              <a:lumMod val="85000"/>
              <a:lumOff val="15000"/>
              <a:alpha val="69000"/>
            </a:schemeClr>
          </a:solidFill>
        </p:spPr>
        <p:txBody>
          <a:bodyPr wrap="square">
            <a:spAutoFit/>
          </a:bodyPr>
          <a:lstStyle/>
          <a:p>
            <a:r>
              <a:rPr lang="en-US" sz="2000" dirty="0">
                <a:solidFill>
                  <a:schemeClr val="bg1"/>
                </a:solidFill>
              </a:rPr>
              <a:t>85% of customers expect businesses to be active on social media </a:t>
            </a:r>
          </a:p>
        </p:txBody>
      </p:sp>
      <p:sp>
        <p:nvSpPr>
          <p:cNvPr id="14" name="Rectangle 13"/>
          <p:cNvSpPr/>
          <p:nvPr/>
        </p:nvSpPr>
        <p:spPr>
          <a:xfrm>
            <a:off x="3886200" y="3039777"/>
            <a:ext cx="5257800" cy="707886"/>
          </a:xfrm>
          <a:prstGeom prst="rect">
            <a:avLst/>
          </a:prstGeom>
          <a:solidFill>
            <a:schemeClr val="tx1">
              <a:lumMod val="85000"/>
              <a:lumOff val="15000"/>
              <a:alpha val="69000"/>
            </a:schemeClr>
          </a:solidFill>
        </p:spPr>
        <p:txBody>
          <a:bodyPr wrap="square">
            <a:spAutoFit/>
          </a:bodyPr>
          <a:lstStyle/>
          <a:p>
            <a:r>
              <a:rPr lang="en-US" sz="2000" dirty="0">
                <a:solidFill>
                  <a:schemeClr val="bg1"/>
                </a:solidFill>
              </a:rPr>
              <a:t>There are 3.4 billion Google searches per day.  61% are for local searches</a:t>
            </a:r>
          </a:p>
        </p:txBody>
      </p:sp>
      <p:sp>
        <p:nvSpPr>
          <p:cNvPr id="15" name="Rectangle 14"/>
          <p:cNvSpPr/>
          <p:nvPr/>
        </p:nvSpPr>
        <p:spPr>
          <a:xfrm>
            <a:off x="3886200" y="1285639"/>
            <a:ext cx="5257800" cy="707886"/>
          </a:xfrm>
          <a:prstGeom prst="rect">
            <a:avLst/>
          </a:prstGeom>
          <a:solidFill>
            <a:schemeClr val="tx1">
              <a:lumMod val="85000"/>
              <a:lumOff val="15000"/>
              <a:alpha val="69000"/>
            </a:schemeClr>
          </a:solidFill>
        </p:spPr>
        <p:txBody>
          <a:bodyPr wrap="square">
            <a:spAutoFit/>
          </a:bodyPr>
          <a:lstStyle/>
          <a:p>
            <a:r>
              <a:rPr lang="en-US" sz="2000" dirty="0">
                <a:solidFill>
                  <a:schemeClr val="bg1"/>
                </a:solidFill>
              </a:rPr>
              <a:t>74% of people are more likely to visit mobile-optimized sites</a:t>
            </a:r>
          </a:p>
        </p:txBody>
      </p:sp>
    </p:spTree>
    <p:extLst>
      <p:ext uri="{BB962C8B-B14F-4D97-AF65-F5344CB8AC3E}">
        <p14:creationId xmlns:p14="http://schemas.microsoft.com/office/powerpoint/2010/main" val="13755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270058"/>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500" b="1" cap="all" dirty="0">
                <a:solidFill>
                  <a:prstClr val="white"/>
                </a:solidFill>
                <a:latin typeface="Pathway Gothic One" charset="0"/>
                <a:ea typeface="Pathway Gothic One" charset="0"/>
                <a:cs typeface="Pathway Gothic One" charset="0"/>
              </a:rPr>
              <a:t>PRO AFFILIATE</a:t>
            </a:r>
            <a:endParaRPr lang="en-US" sz="3000" b="1" u="sng" cap="all" dirty="0">
              <a:solidFill>
                <a:prstClr val="white"/>
              </a:solidFill>
              <a:latin typeface="Pathway Gothic One" charset="0"/>
              <a:ea typeface="Pathway Gothic One" charset="0"/>
              <a:cs typeface="Pathway Gothic One" charset="0"/>
            </a:endParaRPr>
          </a:p>
        </p:txBody>
      </p:sp>
      <p:pic>
        <p:nvPicPr>
          <p:cNvPr id="1026" name="Picture 2" descr="ttp://images-origin.shop.com/sku/6073/400/6073.jpg?disableFallback"/>
          <p:cNvPicPr>
            <a:picLocks noChangeAspect="1" noChangeArrowheads="1"/>
          </p:cNvPicPr>
          <p:nvPr/>
        </p:nvPicPr>
        <p:blipFill rotWithShape="1">
          <a:blip r:embed="rId3">
            <a:extLst>
              <a:ext uri="{28A0092B-C50C-407E-A947-70E740481C1C}">
                <a14:useLocalDpi xmlns:a14="http://schemas.microsoft.com/office/drawing/2010/main" val="0"/>
              </a:ext>
            </a:extLst>
          </a:blip>
          <a:srcRect t="15227" b="15889"/>
          <a:stretch/>
        </p:blipFill>
        <p:spPr bwMode="auto">
          <a:xfrm>
            <a:off x="5039127" y="1296295"/>
            <a:ext cx="3810000" cy="26244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810" y="1296295"/>
            <a:ext cx="4505699" cy="32470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00000"/>
              </a:lnSpc>
              <a:spcBef>
                <a:spcPts val="600"/>
              </a:spcBef>
              <a:spcAft>
                <a:spcPts val="0"/>
              </a:spcAft>
              <a:buClrTx/>
              <a:buSzTx/>
              <a:tabLst/>
            </a:pPr>
            <a:r>
              <a:rPr kumimoji="0" lang="en-US" sz="1600" b="1" i="0" u="none" strike="noStrike" cap="none" spc="0" normalizeH="0" baseline="0" dirty="0">
                <a:ln>
                  <a:noFill/>
                </a:ln>
                <a:solidFill>
                  <a:srgbClr val="000000"/>
                </a:solidFill>
                <a:effectLst/>
                <a:uFillTx/>
                <a:sym typeface="Calibri"/>
              </a:rPr>
              <a:t>FULL ACCESS</a:t>
            </a:r>
            <a:r>
              <a:rPr kumimoji="0" lang="en-US" sz="1600" b="1" i="0" u="none" strike="noStrike" cap="none" spc="0" normalizeH="0" dirty="0">
                <a:ln>
                  <a:noFill/>
                </a:ln>
                <a:solidFill>
                  <a:srgbClr val="000000"/>
                </a:solidFill>
                <a:effectLst/>
                <a:uFillTx/>
                <a:sym typeface="Calibri"/>
              </a:rPr>
              <a:t> TO THE PRO PROGRAM &amp;</a:t>
            </a:r>
          </a:p>
          <a:p>
            <a:pPr marR="0" algn="l" defTabSz="457200" rtl="0" fontAlgn="auto" latinLnBrk="0" hangingPunct="0">
              <a:lnSpc>
                <a:spcPct val="100000"/>
              </a:lnSpc>
              <a:spcBef>
                <a:spcPts val="600"/>
              </a:spcBef>
              <a:spcAft>
                <a:spcPts val="0"/>
              </a:spcAft>
              <a:buClrTx/>
              <a:buSzTx/>
              <a:tabLst/>
            </a:pPr>
            <a:r>
              <a:rPr lang="en-US" sz="1600" b="1" baseline="0" dirty="0"/>
              <a:t>LIGHT</a:t>
            </a:r>
            <a:r>
              <a:rPr lang="en-US" sz="1600" b="1" dirty="0"/>
              <a:t> ACCESS TO THE UNFRANCHISE BUSINESS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Earn up to $1,500/ Week in 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solidFill>
                  <a:schemeClr val="tx1"/>
                </a:solidFill>
              </a:rPr>
              <a:t>BV commission is capped at $78,000/year</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Cannot sponsor or expand your organization</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Cannot receive BV placed from senior business partners </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Cannot place BV in personally sponsored</a:t>
            </a:r>
          </a:p>
          <a:p>
            <a:pPr marL="285750" indent="-285750">
              <a:spcBef>
                <a:spcPts val="600"/>
              </a:spcBef>
              <a:buFont typeface="Arial" charset="0"/>
              <a:buChar char="•"/>
            </a:pPr>
            <a:r>
              <a:rPr lang="en-US" sz="1600" dirty="0"/>
              <a:t>Does not count as “activation” for Senior Partners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Does count for Senior Partner bonuses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127" y="3977754"/>
            <a:ext cx="3810000" cy="1165746"/>
          </a:xfrm>
          <a:prstGeom prst="rect">
            <a:avLst/>
          </a:prstGeom>
        </p:spPr>
      </p:pic>
    </p:spTree>
    <p:extLst>
      <p:ext uri="{BB962C8B-B14F-4D97-AF65-F5344CB8AC3E}">
        <p14:creationId xmlns:p14="http://schemas.microsoft.com/office/powerpoint/2010/main" val="184375924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241"/>
          <p:cNvSpPr/>
          <p:nvPr/>
        </p:nvSpPr>
        <p:spPr>
          <a:xfrm>
            <a:off x="398810" y="270058"/>
            <a:ext cx="8450317" cy="919848"/>
          </a:xfrm>
          <a:prstGeom prst="rect">
            <a:avLst/>
          </a:prstGeom>
          <a:solidFill>
            <a:srgbClr val="86754D"/>
          </a:solidFill>
          <a:ln w="12700">
            <a:miter lim="400000"/>
          </a:ln>
        </p:spPr>
        <p:txBody>
          <a:bodyPr lIns="45718" tIns="45718" rIns="45718" bIns="45718" anchor="ctr"/>
          <a:lstStyle/>
          <a:p>
            <a:pPr algn="ctr" defTabSz="914103">
              <a:defRPr sz="2200">
                <a:solidFill>
                  <a:srgbClr val="FFFFFF"/>
                </a:solidFill>
                <a:latin typeface="+mn-lt"/>
                <a:ea typeface="+mn-ea"/>
                <a:cs typeface="+mn-cs"/>
                <a:sym typeface="Palatino"/>
              </a:defRPr>
            </a:pPr>
            <a:endParaRPr/>
          </a:p>
        </p:txBody>
      </p:sp>
      <p:pic>
        <p:nvPicPr>
          <p:cNvPr id="6" name="Picture 2" descr="ttp://images-origin.shop.com/sku/6072/400/6072.jpg?disableFallback"/>
          <p:cNvPicPr>
            <a:picLocks noChangeAspect="1" noChangeArrowheads="1"/>
          </p:cNvPicPr>
          <p:nvPr/>
        </p:nvPicPr>
        <p:blipFill rotWithShape="1">
          <a:blip r:embed="rId3">
            <a:extLst>
              <a:ext uri="{28A0092B-C50C-407E-A947-70E740481C1C}">
                <a14:useLocalDpi xmlns:a14="http://schemas.microsoft.com/office/drawing/2010/main" val="0"/>
              </a:ext>
            </a:extLst>
          </a:blip>
          <a:srcRect t="15942" b="16109"/>
          <a:stretch/>
        </p:blipFill>
        <p:spPr bwMode="auto">
          <a:xfrm>
            <a:off x="5039127" y="1296295"/>
            <a:ext cx="3810000" cy="25888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8810" y="337567"/>
            <a:ext cx="8450317" cy="784830"/>
          </a:xfrm>
          <a:prstGeom prst="rect">
            <a:avLst/>
          </a:prstGeom>
        </p:spPr>
        <p:txBody>
          <a:bodyPr wrap="square">
            <a:spAutoFit/>
          </a:bodyPr>
          <a:lstStyle/>
          <a:p>
            <a:pPr algn="ctr" defTabSz="914378"/>
            <a:r>
              <a:rPr lang="en-US" sz="4500" b="1" cap="all">
                <a:solidFill>
                  <a:prstClr val="white"/>
                </a:solidFill>
                <a:latin typeface="Pathway Gothic One" charset="0"/>
                <a:ea typeface="Pathway Gothic One" charset="0"/>
                <a:cs typeface="Pathway Gothic One" charset="0"/>
              </a:rPr>
              <a:t>PRO PARTNER</a:t>
            </a:r>
            <a:endParaRPr lang="en-US" sz="4500" b="1" u="sng" cap="all" dirty="0">
              <a:solidFill>
                <a:prstClr val="white"/>
              </a:solidFill>
              <a:latin typeface="Pathway Gothic One" charset="0"/>
              <a:ea typeface="Pathway Gothic One" charset="0"/>
              <a:cs typeface="Pathway Gothic One" charset="0"/>
            </a:endParaRPr>
          </a:p>
        </p:txBody>
      </p:sp>
      <p:sp>
        <p:nvSpPr>
          <p:cNvPr id="8" name="TextBox 7"/>
          <p:cNvSpPr txBox="1"/>
          <p:nvPr/>
        </p:nvSpPr>
        <p:spPr>
          <a:xfrm>
            <a:off x="398810" y="1296295"/>
            <a:ext cx="4505699"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00000"/>
              </a:lnSpc>
              <a:spcBef>
                <a:spcPts val="600"/>
              </a:spcBef>
              <a:spcAft>
                <a:spcPts val="0"/>
              </a:spcAft>
              <a:buClrTx/>
              <a:buSzTx/>
              <a:tabLst/>
            </a:pPr>
            <a:r>
              <a:rPr kumimoji="0" lang="en-US" sz="1600" b="1" i="0" u="none" strike="noStrike" cap="none" spc="0" normalizeH="0" baseline="0" dirty="0">
                <a:ln>
                  <a:noFill/>
                </a:ln>
                <a:solidFill>
                  <a:srgbClr val="000000"/>
                </a:solidFill>
                <a:effectLst/>
                <a:uFillTx/>
                <a:sym typeface="Calibri"/>
              </a:rPr>
              <a:t>FULL ACCESS</a:t>
            </a:r>
            <a:r>
              <a:rPr kumimoji="0" lang="en-US" sz="1600" b="1" i="0" u="none" strike="noStrike" cap="none" spc="0" normalizeH="0" dirty="0">
                <a:ln>
                  <a:noFill/>
                </a:ln>
                <a:solidFill>
                  <a:srgbClr val="000000"/>
                </a:solidFill>
                <a:effectLst/>
                <a:uFillTx/>
                <a:sym typeface="Calibri"/>
              </a:rPr>
              <a:t> TO THE PRO PROGRAM &amp;</a:t>
            </a:r>
          </a:p>
          <a:p>
            <a:pPr marR="0" algn="l" defTabSz="457200" rtl="0" fontAlgn="auto" latinLnBrk="0" hangingPunct="0">
              <a:lnSpc>
                <a:spcPct val="100000"/>
              </a:lnSpc>
              <a:spcBef>
                <a:spcPts val="600"/>
              </a:spcBef>
              <a:spcAft>
                <a:spcPts val="0"/>
              </a:spcAft>
              <a:buClrTx/>
              <a:buSzTx/>
              <a:tabLst/>
            </a:pPr>
            <a:r>
              <a:rPr lang="en-US" sz="1600" b="1" baseline="0" dirty="0"/>
              <a:t>FULL </a:t>
            </a:r>
            <a:r>
              <a:rPr lang="en-US" sz="1600" b="1" dirty="0"/>
              <a:t>ACCESS TO THE UNFRANCHISE BUSINESS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Earn up to $2,100/ Week in 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Earn up to $1,500/ Week in IBV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Unlimited Earning Potential for BV/IBV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 sponsor and expand your organization</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 receive BV placed from senior business partners </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 place BV in personally sponsored</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Does count as “activation” for Senior Partners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Does count for Senior Partner bonuses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127" y="3933192"/>
            <a:ext cx="3810000" cy="1210308"/>
          </a:xfrm>
          <a:prstGeom prst="rect">
            <a:avLst/>
          </a:prstGeom>
        </p:spPr>
      </p:pic>
    </p:spTree>
    <p:extLst>
      <p:ext uri="{BB962C8B-B14F-4D97-AF65-F5344CB8AC3E}">
        <p14:creationId xmlns:p14="http://schemas.microsoft.com/office/powerpoint/2010/main" val="168219974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268" name="image1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23" y="-615431"/>
            <a:ext cx="11332199" cy="6374362"/>
          </a:xfrm>
          <a:prstGeom prst="rect">
            <a:avLst/>
          </a:prstGeom>
          <a:ln w="12700">
            <a:miter lim="400000"/>
          </a:ln>
        </p:spPr>
      </p:pic>
      <p:pic>
        <p:nvPicPr>
          <p:cNvPr id="2269" name="image1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243" y="-615431"/>
            <a:ext cx="11332199" cy="6374362"/>
          </a:xfrm>
          <a:prstGeom prst="rect">
            <a:avLst/>
          </a:prstGeom>
          <a:ln w="12700">
            <a:miter lim="400000"/>
          </a:ln>
        </p:spPr>
      </p:pic>
      <p:pic>
        <p:nvPicPr>
          <p:cNvPr id="2270" name="image1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43" y="-615431"/>
            <a:ext cx="11332199" cy="6374362"/>
          </a:xfrm>
          <a:prstGeom prst="rect">
            <a:avLst/>
          </a:prstGeom>
          <a:ln w="12700">
            <a:miter lim="400000"/>
          </a:ln>
        </p:spPr>
      </p:pic>
      <p:pic>
        <p:nvPicPr>
          <p:cNvPr id="2271" name="image1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243" y="-615431"/>
            <a:ext cx="11332199" cy="6374362"/>
          </a:xfrm>
          <a:prstGeom prst="rect">
            <a:avLst/>
          </a:prstGeom>
          <a:ln w="12700">
            <a:miter lim="400000"/>
          </a:ln>
        </p:spPr>
      </p:pic>
      <p:pic>
        <p:nvPicPr>
          <p:cNvPr id="2272" name="image10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242" y="-615431"/>
            <a:ext cx="11332198" cy="6374362"/>
          </a:xfrm>
          <a:prstGeom prst="rect">
            <a:avLst/>
          </a:prstGeom>
          <a:ln w="12700">
            <a:miter lim="400000"/>
          </a:ln>
        </p:spPr>
      </p:pic>
      <p:pic>
        <p:nvPicPr>
          <p:cNvPr id="2273" name="image11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242" y="-615431"/>
            <a:ext cx="11332198" cy="6374362"/>
          </a:xfrm>
          <a:prstGeom prst="rect">
            <a:avLst/>
          </a:prstGeom>
          <a:ln w="12700">
            <a:miter lim="400000"/>
          </a:ln>
        </p:spPr>
      </p:pic>
      <p:pic>
        <p:nvPicPr>
          <p:cNvPr id="2274" name="image11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804" y="-615431"/>
            <a:ext cx="11332199" cy="6374362"/>
          </a:xfrm>
          <a:prstGeom prst="rect">
            <a:avLst/>
          </a:prstGeom>
          <a:ln w="12700">
            <a:miter lim="400000"/>
          </a:ln>
        </p:spPr>
      </p:pic>
      <p:sp>
        <p:nvSpPr>
          <p:cNvPr id="2277" name="Shape 2277"/>
          <p:cNvSpPr/>
          <p:nvPr/>
        </p:nvSpPr>
        <p:spPr>
          <a:xfrm flipH="1">
            <a:off x="4570809" y="2017993"/>
            <a:ext cx="1192" cy="2068598"/>
          </a:xfrm>
          <a:prstGeom prst="line">
            <a:avLst/>
          </a:prstGeom>
          <a:ln w="28575">
            <a:solidFill>
              <a:srgbClr val="FFFFFF"/>
            </a:solidFill>
            <a:prstDash val="dash"/>
            <a:miter/>
            <a:tailEnd type="triangle"/>
          </a:ln>
        </p:spPr>
        <p:txBody>
          <a:bodyPr lIns="34289" tIns="34289" rIns="34289" bIns="34289"/>
          <a:lstStyle/>
          <a:p>
            <a:endParaRPr sz="1350"/>
          </a:p>
        </p:txBody>
      </p:sp>
      <p:grpSp>
        <p:nvGrpSpPr>
          <p:cNvPr id="2284" name="Group 2284"/>
          <p:cNvGrpSpPr/>
          <p:nvPr/>
        </p:nvGrpSpPr>
        <p:grpSpPr>
          <a:xfrm>
            <a:off x="0" y="4830698"/>
            <a:ext cx="9144005" cy="230829"/>
            <a:chOff x="0" y="310992"/>
            <a:chExt cx="12192000" cy="307771"/>
          </a:xfrm>
        </p:grpSpPr>
        <p:sp>
          <p:nvSpPr>
            <p:cNvPr id="2282" name="Shape 2282"/>
            <p:cNvSpPr/>
            <p:nvPr/>
          </p:nvSpPr>
          <p:spPr>
            <a:xfrm>
              <a:off x="2933494" y="337901"/>
              <a:ext cx="673101" cy="212727"/>
            </a:xfrm>
            <a:prstGeom prst="rect">
              <a:avLst/>
            </a:prstGeom>
            <a:solidFill>
              <a:srgbClr val="6C6E70"/>
            </a:solidFill>
            <a:ln w="12700" cap="flat">
              <a:noFill/>
              <a:miter lim="400000"/>
            </a:ln>
            <a:effectLst/>
          </p:spPr>
          <p:txBody>
            <a:bodyPr wrap="square" lIns="34289" tIns="34289" rIns="34289" bIns="34289" numCol="1" anchor="ctr">
              <a:noAutofit/>
            </a:bodyPr>
            <a:lstStyle/>
            <a:p>
              <a:pPr algn="ctr">
                <a:defRPr>
                  <a:solidFill>
                    <a:srgbClr val="FFFFFF"/>
                  </a:solidFill>
                  <a:latin typeface="+mn-lt"/>
                  <a:ea typeface="+mn-ea"/>
                  <a:cs typeface="+mn-cs"/>
                  <a:sym typeface="Palatino"/>
                </a:defRPr>
              </a:pPr>
              <a:endParaRPr sz="1350"/>
            </a:p>
          </p:txBody>
        </p:sp>
        <p:sp>
          <p:nvSpPr>
            <p:cNvPr id="2283" name="Shape 2283"/>
            <p:cNvSpPr/>
            <p:nvPr/>
          </p:nvSpPr>
          <p:spPr>
            <a:xfrm>
              <a:off x="0" y="310992"/>
              <a:ext cx="12192000" cy="3077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defRPr sz="1400" b="1">
                  <a:solidFill>
                    <a:srgbClr val="FFFFFF"/>
                  </a:solidFill>
                  <a:latin typeface="+mn-lt"/>
                  <a:ea typeface="+mn-ea"/>
                  <a:cs typeface="+mn-cs"/>
                  <a:sym typeface="Palatino"/>
                </a:defRPr>
              </a:pPr>
              <a:r>
                <a:rPr sz="1050" dirty="0"/>
                <a:t>*GRAY  INDICATES PERSONALLY SPONSORED UNFRANCHISE</a:t>
              </a:r>
              <a:r>
                <a:rPr sz="1050" baseline="30000" dirty="0"/>
                <a:t>® </a:t>
              </a:r>
              <a:r>
                <a:rPr sz="1050" dirty="0"/>
                <a:t>OWNER</a:t>
              </a:r>
            </a:p>
          </p:txBody>
        </p:sp>
      </p:grpSp>
      <p:grpSp>
        <p:nvGrpSpPr>
          <p:cNvPr id="20" name="Group 19"/>
          <p:cNvGrpSpPr/>
          <p:nvPr/>
        </p:nvGrpSpPr>
        <p:grpSpPr>
          <a:xfrm>
            <a:off x="-297855" y="0"/>
            <a:ext cx="9766299" cy="1391773"/>
            <a:chOff x="-155351" y="3965840"/>
            <a:chExt cx="9766299" cy="1391773"/>
          </a:xfrm>
        </p:grpSpPr>
        <p:sp>
          <p:nvSpPr>
            <p:cNvPr id="21" name="Rectangle 20"/>
            <p:cNvSpPr/>
            <p:nvPr/>
          </p:nvSpPr>
          <p:spPr>
            <a:xfrm>
              <a:off x="-155351" y="3965840"/>
              <a:ext cx="9766299" cy="886377"/>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Regular" charset="0"/>
              </a:endParaRPr>
            </a:p>
          </p:txBody>
        </p:sp>
        <p:sp>
          <p:nvSpPr>
            <p:cNvPr id="24" name="TextBox 23"/>
            <p:cNvSpPr txBox="1"/>
            <p:nvPr/>
          </p:nvSpPr>
          <p:spPr>
            <a:xfrm>
              <a:off x="155798" y="3972618"/>
              <a:ext cx="9144000" cy="1384995"/>
            </a:xfrm>
            <a:prstGeom prst="rect">
              <a:avLst/>
            </a:prstGeom>
            <a:noFill/>
          </p:spPr>
          <p:txBody>
            <a:bodyPr wrap="square" rtlCol="0">
              <a:spAutoFit/>
            </a:bodyPr>
            <a:lstStyle/>
            <a:p>
              <a:pPr algn="ctr"/>
              <a:r>
                <a:rPr lang="en-US" sz="2800" dirty="0">
                  <a:solidFill>
                    <a:schemeClr val="bg1"/>
                  </a:solidFill>
                  <a:latin typeface="Pathway Gothic One" charset="0"/>
                  <a:ea typeface="Pathway Gothic One" charset="0"/>
                  <a:cs typeface="Pathway Gothic One" charset="0"/>
                </a:rPr>
                <a:t>CREATE AN ONGOING INCOME with BV &amp; IBV </a:t>
              </a:r>
            </a:p>
            <a:p>
              <a:pPr algn="ctr"/>
              <a:r>
                <a:rPr lang="en-US" sz="2800" dirty="0">
                  <a:solidFill>
                    <a:schemeClr val="bg1"/>
                  </a:solidFill>
                  <a:latin typeface="Pathway Gothic One" charset="0"/>
                  <a:ea typeface="Pathway Gothic One" charset="0"/>
                  <a:cs typeface="Pathway Gothic One" charset="0"/>
                </a:rPr>
                <a:t>COMMISSIONS </a:t>
              </a:r>
              <a:br>
                <a:rPr lang="en-US" sz="2800" dirty="0">
                  <a:solidFill>
                    <a:schemeClr val="bg1"/>
                  </a:solidFill>
                  <a:latin typeface="Pathway Gothic One" charset="0"/>
                  <a:ea typeface="Pathway Gothic One" charset="0"/>
                  <a:cs typeface="Pathway Gothic One" charset="0"/>
                </a:rPr>
              </a:br>
              <a:endParaRPr lang="en-US" sz="2800" dirty="0">
                <a:solidFill>
                  <a:schemeClr val="bg1"/>
                </a:solidFill>
                <a:latin typeface="Pathway Gothic One" charset="0"/>
                <a:ea typeface="Pathway Gothic One" charset="0"/>
                <a:cs typeface="Pathway Gothic One" charset="0"/>
              </a:endParaRPr>
            </a:p>
          </p:txBody>
        </p:sp>
      </p:grpSp>
      <p:sp>
        <p:nvSpPr>
          <p:cNvPr id="3" name="Rectangle 2"/>
          <p:cNvSpPr/>
          <p:nvPr/>
        </p:nvSpPr>
        <p:spPr>
          <a:xfrm>
            <a:off x="522514" y="4066480"/>
            <a:ext cx="8458591" cy="646331"/>
          </a:xfrm>
          <a:prstGeom prst="rect">
            <a:avLst/>
          </a:prstGeom>
        </p:spPr>
        <p:txBody>
          <a:bodyPr wrap="square">
            <a:spAutoFit/>
          </a:bodyPr>
          <a:lstStyle/>
          <a:p>
            <a:pPr algn="ctr"/>
            <a:r>
              <a:rPr lang="en-US" dirty="0">
                <a:solidFill>
                  <a:schemeClr val="bg1"/>
                </a:solidFill>
                <a:latin typeface="Helvetica Regular" charset="0"/>
                <a:cs typeface="Helvetica Regular" charset="0"/>
              </a:rPr>
              <a:t>WEBCENTER PROS ARE PART OF A DISTRIBUTION ORGANIZATION THAT GENERATES GROUP BUSINESS VOLUME (BV &amp; IBV) </a:t>
            </a:r>
          </a:p>
        </p:txBody>
      </p:sp>
    </p:spTree>
    <p:extLst>
      <p:ext uri="{BB962C8B-B14F-4D97-AF65-F5344CB8AC3E}">
        <p14:creationId xmlns:p14="http://schemas.microsoft.com/office/powerpoint/2010/main" val="70161213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274"/>
                                        </p:tgtEl>
                                        <p:attrNameLst>
                                          <p:attrName>style.visibility</p:attrName>
                                        </p:attrNameLst>
                                      </p:cBhvr>
                                      <p:to>
                                        <p:strVal val="visible"/>
                                      </p:to>
                                    </p:set>
                                    <p:animEffect transition="in" filter="dissolve">
                                      <p:cBhvr>
                                        <p:cTn id="7" dur="500"/>
                                        <p:tgtEl>
                                          <p:spTgt spid="227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p:tmAbs val="0"/>
                                  </p:iterate>
                                  <p:childTnLst>
                                    <p:set>
                                      <p:cBhvr>
                                        <p:cTn id="10" fill="hold"/>
                                        <p:tgtEl>
                                          <p:spTgt spid="2277"/>
                                        </p:tgtEl>
                                        <p:attrNameLst>
                                          <p:attrName>style.visibility</p:attrName>
                                        </p:attrNameLst>
                                      </p:cBhvr>
                                      <p:to>
                                        <p:strVal val="visible"/>
                                      </p:to>
                                    </p:set>
                                    <p:animEffect transition="in" filter="wipe(up)">
                                      <p:cBhvr>
                                        <p:cTn id="11" dur="500"/>
                                        <p:tgtEl>
                                          <p:spTgt spid="2277"/>
                                        </p:tgtEl>
                                      </p:cBhvr>
                                    </p:animEffec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2272"/>
                                        </p:tgtEl>
                                        <p:attrNameLst>
                                          <p:attrName>style.visibility</p:attrName>
                                        </p:attrNameLst>
                                      </p:cBhvr>
                                      <p:to>
                                        <p:strVal val="visible"/>
                                      </p:to>
                                    </p:set>
                                    <p:animEffect transition="in" filter="dissolve">
                                      <p:cBhvr>
                                        <p:cTn id="15" dur="500"/>
                                        <p:tgtEl>
                                          <p:spTgt spid="2272"/>
                                        </p:tgtEl>
                                      </p:cBhvr>
                                    </p:animEffect>
                                  </p:childTnLst>
                                </p:cTn>
                              </p:par>
                            </p:childTnLst>
                          </p:cTn>
                        </p:par>
                        <p:par>
                          <p:cTn id="16" fill="hold">
                            <p:stCondLst>
                              <p:cond delay="1500"/>
                            </p:stCondLst>
                            <p:childTnLst>
                              <p:par>
                                <p:cTn id="17" presetID="9" presetClass="entr" fill="hold" grpId="0" nodeType="afterEffect">
                                  <p:stCondLst>
                                    <p:cond delay="0"/>
                                  </p:stCondLst>
                                  <p:iterate>
                                    <p:tmAbs val="0"/>
                                  </p:iterate>
                                  <p:childTnLst>
                                    <p:set>
                                      <p:cBhvr>
                                        <p:cTn id="18" fill="hold"/>
                                        <p:tgtEl>
                                          <p:spTgt spid="2273"/>
                                        </p:tgtEl>
                                        <p:attrNameLst>
                                          <p:attrName>style.visibility</p:attrName>
                                        </p:attrNameLst>
                                      </p:cBhvr>
                                      <p:to>
                                        <p:strVal val="visible"/>
                                      </p:to>
                                    </p:set>
                                    <p:animEffect transition="in" filter="dissolve">
                                      <p:cBhvr>
                                        <p:cTn id="19" dur="500"/>
                                        <p:tgtEl>
                                          <p:spTgt spid="2273"/>
                                        </p:tgtEl>
                                      </p:cBhvr>
                                    </p:animEffect>
                                  </p:childTnLst>
                                </p:cTn>
                              </p:par>
                            </p:childTnLst>
                          </p:cTn>
                        </p:par>
                        <p:par>
                          <p:cTn id="20" fill="hold">
                            <p:stCondLst>
                              <p:cond delay="2000"/>
                            </p:stCondLst>
                            <p:childTnLst>
                              <p:par>
                                <p:cTn id="21" presetID="9" presetClass="entr" fill="hold" grpId="0" nodeType="afterEffect">
                                  <p:stCondLst>
                                    <p:cond delay="0"/>
                                  </p:stCondLst>
                                  <p:iterate>
                                    <p:tmAbs val="0"/>
                                  </p:iterate>
                                  <p:childTnLst>
                                    <p:set>
                                      <p:cBhvr>
                                        <p:cTn id="22" fill="hold"/>
                                        <p:tgtEl>
                                          <p:spTgt spid="2284"/>
                                        </p:tgtEl>
                                        <p:attrNameLst>
                                          <p:attrName>style.visibility</p:attrName>
                                        </p:attrNameLst>
                                      </p:cBhvr>
                                      <p:to>
                                        <p:strVal val="visible"/>
                                      </p:to>
                                    </p:set>
                                    <p:animEffect transition="in" filter="dissolve">
                                      <p:cBhvr>
                                        <p:cTn id="23" dur="500"/>
                                        <p:tgtEl>
                                          <p:spTgt spid="2284"/>
                                        </p:tgtEl>
                                      </p:cBhvr>
                                    </p:animEffect>
                                  </p:childTnLst>
                                </p:cTn>
                              </p:par>
                            </p:childTnLst>
                          </p:cTn>
                        </p:par>
                        <p:par>
                          <p:cTn id="24" fill="hold">
                            <p:stCondLst>
                              <p:cond delay="2500"/>
                            </p:stCondLst>
                            <p:childTnLst>
                              <p:par>
                                <p:cTn id="25" presetID="9" presetClass="entr" fill="hold" grpId="0" nodeType="afterEffect">
                                  <p:stCondLst>
                                    <p:cond delay="0"/>
                                  </p:stCondLst>
                                  <p:iterate>
                                    <p:tmAbs val="0"/>
                                  </p:iterate>
                                  <p:childTnLst>
                                    <p:set>
                                      <p:cBhvr>
                                        <p:cTn id="26" fill="hold"/>
                                        <p:tgtEl>
                                          <p:spTgt spid="2271"/>
                                        </p:tgtEl>
                                        <p:attrNameLst>
                                          <p:attrName>style.visibility</p:attrName>
                                        </p:attrNameLst>
                                      </p:cBhvr>
                                      <p:to>
                                        <p:strVal val="visible"/>
                                      </p:to>
                                    </p:set>
                                    <p:animEffect transition="in" filter="dissolve">
                                      <p:cBhvr>
                                        <p:cTn id="27" dur="500"/>
                                        <p:tgtEl>
                                          <p:spTgt spid="2271"/>
                                        </p:tgtEl>
                                      </p:cBhvr>
                                    </p:animEffect>
                                  </p:childTnLst>
                                </p:cTn>
                              </p:par>
                            </p:childTnLst>
                          </p:cTn>
                        </p:par>
                        <p:par>
                          <p:cTn id="28" fill="hold">
                            <p:stCondLst>
                              <p:cond delay="3000"/>
                            </p:stCondLst>
                            <p:childTnLst>
                              <p:par>
                                <p:cTn id="29" presetID="9" presetClass="entr" fill="hold" grpId="0" nodeType="afterEffect">
                                  <p:stCondLst>
                                    <p:cond delay="0"/>
                                  </p:stCondLst>
                                  <p:iterate>
                                    <p:tmAbs val="0"/>
                                  </p:iterate>
                                  <p:childTnLst>
                                    <p:set>
                                      <p:cBhvr>
                                        <p:cTn id="30" fill="hold"/>
                                        <p:tgtEl>
                                          <p:spTgt spid="2270"/>
                                        </p:tgtEl>
                                        <p:attrNameLst>
                                          <p:attrName>style.visibility</p:attrName>
                                        </p:attrNameLst>
                                      </p:cBhvr>
                                      <p:to>
                                        <p:strVal val="visible"/>
                                      </p:to>
                                    </p:set>
                                    <p:animEffect transition="in" filter="dissolve">
                                      <p:cBhvr>
                                        <p:cTn id="31" dur="500"/>
                                        <p:tgtEl>
                                          <p:spTgt spid="2270"/>
                                        </p:tgtEl>
                                      </p:cBhvr>
                                    </p:animEffect>
                                  </p:childTnLst>
                                </p:cTn>
                              </p:par>
                            </p:childTnLst>
                          </p:cTn>
                        </p:par>
                        <p:par>
                          <p:cTn id="32" fill="hold">
                            <p:stCondLst>
                              <p:cond delay="3500"/>
                            </p:stCondLst>
                            <p:childTnLst>
                              <p:par>
                                <p:cTn id="33" presetID="9" presetClass="entr" fill="hold" grpId="0" nodeType="afterEffect">
                                  <p:stCondLst>
                                    <p:cond delay="0"/>
                                  </p:stCondLst>
                                  <p:iterate>
                                    <p:tmAbs val="0"/>
                                  </p:iterate>
                                  <p:childTnLst>
                                    <p:set>
                                      <p:cBhvr>
                                        <p:cTn id="34" fill="hold"/>
                                        <p:tgtEl>
                                          <p:spTgt spid="2269"/>
                                        </p:tgtEl>
                                        <p:attrNameLst>
                                          <p:attrName>style.visibility</p:attrName>
                                        </p:attrNameLst>
                                      </p:cBhvr>
                                      <p:to>
                                        <p:strVal val="visible"/>
                                      </p:to>
                                    </p:set>
                                    <p:animEffect transition="in" filter="dissolve">
                                      <p:cBhvr>
                                        <p:cTn id="35" dur="500"/>
                                        <p:tgtEl>
                                          <p:spTgt spid="2269"/>
                                        </p:tgtEl>
                                      </p:cBhvr>
                                    </p:animEffect>
                                  </p:childTnLst>
                                </p:cTn>
                              </p:par>
                            </p:childTnLst>
                          </p:cTn>
                        </p:par>
                        <p:par>
                          <p:cTn id="36" fill="hold">
                            <p:stCondLst>
                              <p:cond delay="4000"/>
                            </p:stCondLst>
                            <p:childTnLst>
                              <p:par>
                                <p:cTn id="37" presetID="9" presetClass="entr" fill="hold" grpId="0" nodeType="afterEffect">
                                  <p:stCondLst>
                                    <p:cond delay="0"/>
                                  </p:stCondLst>
                                  <p:iterate>
                                    <p:tmAbs val="0"/>
                                  </p:iterate>
                                  <p:childTnLst>
                                    <p:set>
                                      <p:cBhvr>
                                        <p:cTn id="38" fill="hold"/>
                                        <p:tgtEl>
                                          <p:spTgt spid="2268"/>
                                        </p:tgtEl>
                                        <p:attrNameLst>
                                          <p:attrName>style.visibility</p:attrName>
                                        </p:attrNameLst>
                                      </p:cBhvr>
                                      <p:to>
                                        <p:strVal val="visible"/>
                                      </p:to>
                                    </p:set>
                                    <p:animEffect transition="in" filter="dissolve">
                                      <p:cBhvr>
                                        <p:cTn id="39" dur="500"/>
                                        <p:tgtEl>
                                          <p:spTgt spid="2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8" grpId="0" animBg="1" advAuto="0"/>
      <p:bldP spid="2269" grpId="0" animBg="1" advAuto="0"/>
      <p:bldP spid="2270" grpId="0" animBg="1" advAuto="0"/>
      <p:bldP spid="2271" grpId="0" animBg="1" advAuto="0"/>
      <p:bldP spid="2272" grpId="0" animBg="1" advAuto="0"/>
      <p:bldP spid="2273" grpId="0" animBg="1" advAuto="0"/>
      <p:bldP spid="2274" grpId="0" animBg="1" advAuto="0"/>
      <p:bldP spid="2277" grpId="0" animBg="1" advAuto="0"/>
      <p:bldP spid="228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316" name="Group 2316"/>
          <p:cNvGrpSpPr/>
          <p:nvPr/>
        </p:nvGrpSpPr>
        <p:grpSpPr>
          <a:xfrm>
            <a:off x="1419930" y="1576266"/>
            <a:ext cx="6290984" cy="3429002"/>
            <a:chOff x="0" y="0"/>
            <a:chExt cx="8387978" cy="4572001"/>
          </a:xfrm>
        </p:grpSpPr>
        <p:pic>
          <p:nvPicPr>
            <p:cNvPr id="2314" name="image132.png"/>
            <p:cNvPicPr>
              <a:picLocks noChangeAspect="1"/>
            </p:cNvPicPr>
            <p:nvPr/>
          </p:nvPicPr>
          <p:blipFill>
            <a:blip r:embed="rId2" cstate="screen">
              <a:alphaModFix amt="75000"/>
              <a:extLst>
                <a:ext uri="{28A0092B-C50C-407E-A947-70E740481C1C}">
                  <a14:useLocalDpi xmlns:a14="http://schemas.microsoft.com/office/drawing/2010/main" val="0"/>
                </a:ext>
              </a:extLst>
            </a:blip>
            <a:stretch>
              <a:fillRect/>
            </a:stretch>
          </p:blipFill>
          <p:spPr>
            <a:xfrm>
              <a:off x="0" y="0"/>
              <a:ext cx="3182114" cy="4572002"/>
            </a:xfrm>
            <a:prstGeom prst="rect">
              <a:avLst/>
            </a:prstGeom>
            <a:ln w="12700" cap="flat">
              <a:noFill/>
              <a:miter lim="400000"/>
            </a:ln>
            <a:effectLst/>
          </p:spPr>
        </p:pic>
        <p:pic>
          <p:nvPicPr>
            <p:cNvPr id="2315" name="image132.png"/>
            <p:cNvPicPr>
              <a:picLocks noChangeAspect="1"/>
            </p:cNvPicPr>
            <p:nvPr/>
          </p:nvPicPr>
          <p:blipFill>
            <a:blip r:embed="rId2" cstate="screen">
              <a:alphaModFix amt="71000"/>
              <a:extLst>
                <a:ext uri="{28A0092B-C50C-407E-A947-70E740481C1C}">
                  <a14:useLocalDpi xmlns:a14="http://schemas.microsoft.com/office/drawing/2010/main" val="0"/>
                </a:ext>
              </a:extLst>
            </a:blip>
            <a:stretch>
              <a:fillRect/>
            </a:stretch>
          </p:blipFill>
          <p:spPr>
            <a:xfrm flipH="1">
              <a:off x="5205865" y="0"/>
              <a:ext cx="3182114" cy="4572002"/>
            </a:xfrm>
            <a:prstGeom prst="rect">
              <a:avLst/>
            </a:prstGeom>
            <a:ln w="12700" cap="flat">
              <a:noFill/>
              <a:miter lim="400000"/>
            </a:ln>
            <a:effectLst/>
          </p:spPr>
        </p:pic>
      </p:grpSp>
      <p:pic>
        <p:nvPicPr>
          <p:cNvPr id="2317" name="image133.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18" name="image134.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sp>
        <p:nvSpPr>
          <p:cNvPr id="2319" name="Shape 2319"/>
          <p:cNvSpPr/>
          <p:nvPr/>
        </p:nvSpPr>
        <p:spPr>
          <a:xfrm flipH="1">
            <a:off x="4571999" y="2207941"/>
            <a:ext cx="2" cy="2450483"/>
          </a:xfrm>
          <a:prstGeom prst="line">
            <a:avLst/>
          </a:prstGeom>
          <a:ln w="28575">
            <a:solidFill>
              <a:srgbClr val="FFFFFF"/>
            </a:solidFill>
            <a:prstDash val="dash"/>
            <a:miter/>
            <a:tailEnd type="triangle"/>
          </a:ln>
        </p:spPr>
        <p:txBody>
          <a:bodyPr lIns="34289" tIns="34289" rIns="34289" bIns="34289"/>
          <a:lstStyle/>
          <a:p>
            <a:endParaRPr sz="1350"/>
          </a:p>
        </p:txBody>
      </p:sp>
      <p:sp>
        <p:nvSpPr>
          <p:cNvPr id="2320" name="Shape 2320"/>
          <p:cNvSpPr/>
          <p:nvPr/>
        </p:nvSpPr>
        <p:spPr>
          <a:xfrm>
            <a:off x="52087" y="779665"/>
            <a:ext cx="9051758" cy="4847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a:solidFill>
                  <a:srgbClr val="FFFFFF"/>
                </a:solidFill>
                <a:latin typeface="+mn-lt"/>
                <a:ea typeface="+mn-ea"/>
                <a:cs typeface="+mn-cs"/>
                <a:sym typeface="Palatino"/>
              </a:defRPr>
            </a:lvl1pPr>
          </a:lstStyle>
          <a:p>
            <a:r>
              <a:rPr sz="1350"/>
              <a:t>THE SYSTEM TRACKS PURCHASES AND SALES MADE BY YOU, YOUR CUSTOMERS AND YOUR TEAM. YOU RECEIVE 100% CREDIT FOR ALL VOLUME GENERATED WITHIN YOUR ORGANIZATION</a:t>
            </a:r>
          </a:p>
        </p:txBody>
      </p:sp>
      <p:sp>
        <p:nvSpPr>
          <p:cNvPr id="2321" name="Shape 2321"/>
          <p:cNvSpPr/>
          <p:nvPr/>
        </p:nvSpPr>
        <p:spPr>
          <a:xfrm>
            <a:off x="150540" y="178485"/>
            <a:ext cx="8831769" cy="540770"/>
          </a:xfrm>
          <a:prstGeom prst="rect">
            <a:avLst/>
          </a:prstGeom>
          <a:solidFill>
            <a:srgbClr val="00B0F0"/>
          </a:solidFill>
          <a:ln w="12700">
            <a:miter lim="400000"/>
          </a:ln>
        </p:spPr>
        <p:txBody>
          <a:bodyPr lIns="34289" tIns="34289" rIns="34289" bIns="34289" anchor="ctr"/>
          <a:lstStyle/>
          <a:p>
            <a:pPr algn="ctr">
              <a:defRPr>
                <a:solidFill>
                  <a:srgbClr val="93BF3E"/>
                </a:solidFill>
                <a:latin typeface="+mn-lt"/>
                <a:ea typeface="+mn-ea"/>
                <a:cs typeface="+mn-cs"/>
                <a:sym typeface="Palatino"/>
              </a:defRPr>
            </a:pPr>
            <a:endParaRPr sz="1350"/>
          </a:p>
        </p:txBody>
      </p:sp>
      <p:sp>
        <p:nvSpPr>
          <p:cNvPr id="11" name="Shape 2322"/>
          <p:cNvSpPr/>
          <p:nvPr/>
        </p:nvSpPr>
        <p:spPr>
          <a:xfrm>
            <a:off x="0" y="248047"/>
            <a:ext cx="9144000" cy="4016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indent="91438" algn="ctr">
              <a:lnSpc>
                <a:spcPct val="90000"/>
              </a:lnSpc>
              <a:tabLst>
                <a:tab pos="101600" algn="l"/>
              </a:tabLst>
              <a:defRPr sz="3200" spc="-60">
                <a:solidFill>
                  <a:srgbClr val="FFFFFF"/>
                </a:solidFill>
                <a:latin typeface="+mn-lt"/>
                <a:ea typeface="+mn-ea"/>
                <a:cs typeface="+mn-cs"/>
                <a:sym typeface="Palatino"/>
              </a:defRPr>
            </a:lvl1pPr>
          </a:lstStyle>
          <a:p>
            <a:r>
              <a:rPr sz="2400" dirty="0">
                <a:latin typeface="Pathway Gothic One" charset="0"/>
                <a:ea typeface="Pathway Gothic One" charset="0"/>
                <a:cs typeface="Pathway Gothic One" charset="0"/>
              </a:rPr>
              <a:t>OUR TRACKING SYSTEM SEARCHES DAILY TO INFINITY</a:t>
            </a:r>
          </a:p>
        </p:txBody>
      </p:sp>
    </p:spTree>
    <p:extLst>
      <p:ext uri="{BB962C8B-B14F-4D97-AF65-F5344CB8AC3E}">
        <p14:creationId xmlns:p14="http://schemas.microsoft.com/office/powerpoint/2010/main" val="16239684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316"/>
                                        </p:tgtEl>
                                        <p:attrNameLst>
                                          <p:attrName>style.visibility</p:attrName>
                                        </p:attrNameLst>
                                      </p:cBhvr>
                                      <p:to>
                                        <p:strVal val="visible"/>
                                      </p:to>
                                    </p:set>
                                    <p:animEffect transition="in" filter="wipe(up)">
                                      <p:cBhvr>
                                        <p:cTn id="7" dur="500"/>
                                        <p:tgtEl>
                                          <p:spTgt spid="2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500" fill="hold"/>
                                        <p:tgtEl>
                                          <p:spTgt spid="2316"/>
                                        </p:tgtEl>
                                      </p:cBhvr>
                                    </p:animEffect>
                                    <p:set>
                                      <p:cBhvr>
                                        <p:cTn id="12" fill="hold">
                                          <p:stCondLst>
                                            <p:cond delay="499"/>
                                          </p:stCondLst>
                                        </p:cTn>
                                        <p:tgtEl>
                                          <p:spTgt spid="231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2318"/>
                                        </p:tgtEl>
                                        <p:attrNameLst>
                                          <p:attrName>style.visibility</p:attrName>
                                        </p:attrNameLst>
                                      </p:cBhvr>
                                      <p:to>
                                        <p:strVal val="visible"/>
                                      </p:to>
                                    </p:set>
                                    <p:animEffect transition="in" filter="wipe(down)">
                                      <p:cBhvr>
                                        <p:cTn id="16" dur="5000"/>
                                        <p:tgtEl>
                                          <p:spTgt spid="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6" grpId="0" animBg="1" advAuto="0"/>
      <p:bldP spid="2316" grpId="1" animBg="1" advAuto="0"/>
      <p:bldP spid="2318"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339" name="Shape 2339"/>
          <p:cNvSpPr/>
          <p:nvPr/>
        </p:nvSpPr>
        <p:spPr>
          <a:xfrm>
            <a:off x="472262" y="827811"/>
            <a:ext cx="8199477" cy="822962"/>
          </a:xfrm>
          <a:prstGeom prst="rect">
            <a:avLst/>
          </a:prstGeom>
          <a:solidFill>
            <a:schemeClr val="tx1">
              <a:lumMod val="65000"/>
              <a:lumOff val="35000"/>
            </a:schemeClr>
          </a:solidFill>
          <a:ln w="12700">
            <a:miter lim="400000"/>
          </a:ln>
        </p:spPr>
        <p:txBody>
          <a:bodyPr lIns="34289" tIns="34289" rIns="34289" bIns="34289" anchor="ctr"/>
          <a:lstStyle/>
          <a:p>
            <a:pPr algn="ctr">
              <a:defRPr>
                <a:solidFill>
                  <a:srgbClr val="93BF3E"/>
                </a:solidFill>
                <a:latin typeface="+mn-lt"/>
                <a:ea typeface="+mn-ea"/>
                <a:cs typeface="+mn-cs"/>
                <a:sym typeface="Palatino"/>
              </a:defRPr>
            </a:pPr>
            <a:endParaRPr sz="1350"/>
          </a:p>
        </p:txBody>
      </p:sp>
      <p:sp>
        <p:nvSpPr>
          <p:cNvPr id="2340" name="Shape 2340"/>
          <p:cNvSpPr/>
          <p:nvPr/>
        </p:nvSpPr>
        <p:spPr>
          <a:xfrm>
            <a:off x="423333" y="1817248"/>
            <a:ext cx="8276168" cy="214674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spcBef>
                <a:spcPts val="1350"/>
              </a:spcBef>
              <a:defRPr sz="2000" spc="-30">
                <a:latin typeface="+mn-lt"/>
                <a:ea typeface="+mn-ea"/>
                <a:cs typeface="+mn-cs"/>
                <a:sym typeface="Palatino"/>
              </a:defRPr>
            </a:pPr>
            <a:r>
              <a:rPr sz="1500" dirty="0">
                <a:solidFill>
                  <a:schemeClr val="bg1"/>
                </a:solidFill>
              </a:rPr>
              <a:t>THE INCOME LEVELS MENTIONED IN THE FOLLOWING PRESENTATION ARE FOR ILLUSTRATION PURPOSES ONLY. THEY ARE NOT INTENDED TO REPRESENT THE INCOME OF A TYPICAL MARKET AMERICA UNFRANCHISE</a:t>
            </a:r>
            <a:r>
              <a:rPr sz="1500" baseline="30000" dirty="0">
                <a:solidFill>
                  <a:schemeClr val="bg1"/>
                </a:solidFill>
              </a:rPr>
              <a:t>®</a:t>
            </a:r>
            <a:r>
              <a:rPr sz="1500" dirty="0">
                <a:solidFill>
                  <a:schemeClr val="bg1"/>
                </a:solidFill>
              </a:rPr>
              <a:t> OWNER, NOR ARE THEY INTENDED TO REPRESENT THAT ANY GIVEN UNFRANCHISE OWNER WILL EARN INCOME IN THAT AMOUNT. </a:t>
            </a:r>
            <a:br>
              <a:rPr sz="1500" dirty="0">
                <a:solidFill>
                  <a:schemeClr val="bg1"/>
                </a:solidFill>
              </a:rPr>
            </a:br>
            <a:r>
              <a:rPr sz="1500" dirty="0">
                <a:solidFill>
                  <a:schemeClr val="bg1"/>
                </a:solidFill>
              </a:rPr>
              <a:t>   </a:t>
            </a:r>
            <a:br>
              <a:rPr sz="1500" dirty="0">
                <a:solidFill>
                  <a:schemeClr val="bg1"/>
                </a:solidFill>
              </a:rPr>
            </a:br>
            <a:r>
              <a:rPr sz="1500" dirty="0">
                <a:solidFill>
                  <a:schemeClr val="bg1"/>
                </a:solidFill>
              </a:rPr>
              <a:t>THE SUCCESS OF ANY MARKET AMERICA UNFRANCHISE OWNER WILL DEPEND UPON THE AMOUNT OF HARD WORK, TALENT AND DEDICATION WHICH HE OR SHE DEVOTES TO BUILDING HIS OR HER MARKET AMERICA BUSINESS.</a:t>
            </a:r>
          </a:p>
        </p:txBody>
      </p:sp>
      <p:sp>
        <p:nvSpPr>
          <p:cNvPr id="2341" name="Shape 2341"/>
          <p:cNvSpPr/>
          <p:nvPr/>
        </p:nvSpPr>
        <p:spPr>
          <a:xfrm>
            <a:off x="982980" y="1008460"/>
            <a:ext cx="7094221" cy="461663"/>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algn="ctr">
              <a:tabLst>
                <a:tab pos="101600" algn="l"/>
              </a:tabLst>
              <a:defRPr sz="3400">
                <a:solidFill>
                  <a:srgbClr val="FFFFFF"/>
                </a:solidFill>
                <a:latin typeface="+mn-lt"/>
                <a:ea typeface="+mn-ea"/>
                <a:cs typeface="+mn-cs"/>
                <a:sym typeface="Palatino"/>
              </a:defRPr>
            </a:lvl1pPr>
          </a:lstStyle>
          <a:p>
            <a:r>
              <a:rPr sz="2550"/>
              <a:t>DISCLAIMER</a:t>
            </a:r>
          </a:p>
        </p:txBody>
      </p:sp>
    </p:spTree>
    <p:extLst>
      <p:ext uri="{BB962C8B-B14F-4D97-AF65-F5344CB8AC3E}">
        <p14:creationId xmlns:p14="http://schemas.microsoft.com/office/powerpoint/2010/main" val="209957583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346" name="Group 2346"/>
          <p:cNvGrpSpPr/>
          <p:nvPr/>
        </p:nvGrpSpPr>
        <p:grpSpPr>
          <a:xfrm>
            <a:off x="1419930" y="1576266"/>
            <a:ext cx="6290984" cy="3429002"/>
            <a:chOff x="0" y="0"/>
            <a:chExt cx="8387978" cy="4572001"/>
          </a:xfrm>
        </p:grpSpPr>
        <p:pic>
          <p:nvPicPr>
            <p:cNvPr id="2344" name="image132.png"/>
            <p:cNvPicPr>
              <a:picLocks noChangeAspect="1"/>
            </p:cNvPicPr>
            <p:nvPr/>
          </p:nvPicPr>
          <p:blipFill>
            <a:blip r:embed="rId2" cstate="screen">
              <a:alphaModFix amt="75000"/>
              <a:extLst>
                <a:ext uri="{28A0092B-C50C-407E-A947-70E740481C1C}">
                  <a14:useLocalDpi xmlns:a14="http://schemas.microsoft.com/office/drawing/2010/main" val="0"/>
                </a:ext>
              </a:extLst>
            </a:blip>
            <a:stretch>
              <a:fillRect/>
            </a:stretch>
          </p:blipFill>
          <p:spPr>
            <a:xfrm>
              <a:off x="0" y="0"/>
              <a:ext cx="3182114" cy="4572002"/>
            </a:xfrm>
            <a:prstGeom prst="rect">
              <a:avLst/>
            </a:prstGeom>
            <a:ln w="12700" cap="flat">
              <a:noFill/>
              <a:miter lim="400000"/>
            </a:ln>
            <a:effectLst/>
          </p:spPr>
        </p:pic>
        <p:pic>
          <p:nvPicPr>
            <p:cNvPr id="2345" name="image132.png"/>
            <p:cNvPicPr>
              <a:picLocks noChangeAspect="1"/>
            </p:cNvPicPr>
            <p:nvPr/>
          </p:nvPicPr>
          <p:blipFill>
            <a:blip r:embed="rId2" cstate="screen">
              <a:alphaModFix amt="71000"/>
              <a:extLst>
                <a:ext uri="{28A0092B-C50C-407E-A947-70E740481C1C}">
                  <a14:useLocalDpi xmlns:a14="http://schemas.microsoft.com/office/drawing/2010/main" val="0"/>
                </a:ext>
              </a:extLst>
            </a:blip>
            <a:stretch>
              <a:fillRect/>
            </a:stretch>
          </p:blipFill>
          <p:spPr>
            <a:xfrm flipH="1">
              <a:off x="5205865" y="0"/>
              <a:ext cx="3182114" cy="4572002"/>
            </a:xfrm>
            <a:prstGeom prst="rect">
              <a:avLst/>
            </a:prstGeom>
            <a:ln w="12700" cap="flat">
              <a:noFill/>
              <a:miter lim="400000"/>
            </a:ln>
            <a:effectLst/>
          </p:spPr>
        </p:pic>
      </p:grpSp>
      <p:sp>
        <p:nvSpPr>
          <p:cNvPr id="2347" name="Shape 2347"/>
          <p:cNvSpPr/>
          <p:nvPr/>
        </p:nvSpPr>
        <p:spPr>
          <a:xfrm flipH="1">
            <a:off x="4571999" y="2207941"/>
            <a:ext cx="2" cy="2450483"/>
          </a:xfrm>
          <a:prstGeom prst="line">
            <a:avLst/>
          </a:prstGeom>
          <a:ln w="28575">
            <a:solidFill>
              <a:srgbClr val="FFFFFF"/>
            </a:solidFill>
            <a:prstDash val="dash"/>
            <a:miter/>
            <a:tailEnd type="triangle"/>
          </a:ln>
        </p:spPr>
        <p:txBody>
          <a:bodyPr lIns="34289" tIns="34289" rIns="34289" bIns="34289"/>
          <a:lstStyle/>
          <a:p>
            <a:endParaRPr sz="1350"/>
          </a:p>
        </p:txBody>
      </p:sp>
      <p:pic>
        <p:nvPicPr>
          <p:cNvPr id="2348" name="image140.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49" name="image141.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0" name="image142.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1" name="image143.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2" name="image144.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3" name="image145.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4" name="image146.pn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5" name="image147.p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sp>
        <p:nvSpPr>
          <p:cNvPr id="2356" name="Shape 2356"/>
          <p:cNvSpPr/>
          <p:nvPr/>
        </p:nvSpPr>
        <p:spPr>
          <a:xfrm>
            <a:off x="5287579" y="1414135"/>
            <a:ext cx="481170"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5000</a:t>
            </a:r>
          </a:p>
        </p:txBody>
      </p:sp>
      <p:sp>
        <p:nvSpPr>
          <p:cNvPr id="2357" name="Shape 2357"/>
          <p:cNvSpPr/>
          <p:nvPr/>
        </p:nvSpPr>
        <p:spPr>
          <a:xfrm>
            <a:off x="3249818" y="1414135"/>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5000</a:t>
            </a:r>
          </a:p>
        </p:txBody>
      </p:sp>
      <p:sp>
        <p:nvSpPr>
          <p:cNvPr id="2358" name="Shape 2358"/>
          <p:cNvSpPr/>
          <p:nvPr/>
        </p:nvSpPr>
        <p:spPr>
          <a:xfrm>
            <a:off x="3227543" y="1840716"/>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1200</a:t>
            </a:r>
          </a:p>
        </p:txBody>
      </p:sp>
      <p:sp>
        <p:nvSpPr>
          <p:cNvPr id="2359" name="Shape 2359"/>
          <p:cNvSpPr/>
          <p:nvPr/>
        </p:nvSpPr>
        <p:spPr>
          <a:xfrm>
            <a:off x="5941564" y="1120953"/>
            <a:ext cx="3040745" cy="110799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p>
            <a:pPr algn="ctr">
              <a:defRPr b="1">
                <a:solidFill>
                  <a:srgbClr val="FFFFFF"/>
                </a:solidFill>
                <a:latin typeface="+mn-lt"/>
                <a:ea typeface="+mn-ea"/>
                <a:cs typeface="+mn-cs"/>
                <a:sym typeface="Palatino"/>
              </a:defRPr>
            </a:pPr>
            <a:r>
              <a:rPr sz="1350"/>
              <a:t>5000 / 5000 = $600</a:t>
            </a:r>
            <a:endParaRPr sz="1350">
              <a:sym typeface="Helvetica"/>
            </a:endParaRPr>
          </a:p>
          <a:p>
            <a:pPr algn="ctr">
              <a:defRPr b="1">
                <a:solidFill>
                  <a:srgbClr val="FFFFFF"/>
                </a:solidFill>
                <a:latin typeface="+mn-lt"/>
                <a:ea typeface="+mn-ea"/>
                <a:cs typeface="+mn-cs"/>
                <a:sym typeface="Palatino"/>
              </a:defRPr>
            </a:pPr>
            <a:r>
              <a:rPr sz="1350"/>
              <a:t>3600 / 3600 = $300</a:t>
            </a:r>
            <a:endParaRPr sz="1350">
              <a:sym typeface="Helvetica"/>
            </a:endParaRPr>
          </a:p>
          <a:p>
            <a:pPr algn="ctr">
              <a:defRPr b="1">
                <a:solidFill>
                  <a:srgbClr val="FFFFFF"/>
                </a:solidFill>
                <a:latin typeface="+mn-lt"/>
                <a:ea typeface="+mn-ea"/>
                <a:cs typeface="+mn-cs"/>
                <a:sym typeface="Palatino"/>
              </a:defRPr>
            </a:pPr>
            <a:r>
              <a:rPr sz="1350"/>
              <a:t>2400 / 2400 = $300</a:t>
            </a:r>
            <a:endParaRPr sz="1350">
              <a:sym typeface="Helvetica"/>
            </a:endParaRPr>
          </a:p>
          <a:p>
            <a:pPr algn="ctr">
              <a:defRPr b="1">
                <a:solidFill>
                  <a:srgbClr val="FFFFFF"/>
                </a:solidFill>
                <a:latin typeface="+mn-lt"/>
                <a:ea typeface="+mn-ea"/>
                <a:cs typeface="+mn-cs"/>
                <a:sym typeface="Palatino"/>
              </a:defRPr>
            </a:pPr>
            <a:r>
              <a:rPr sz="1350"/>
              <a:t>1200 / 1200 = $300</a:t>
            </a:r>
            <a:endParaRPr sz="1350">
              <a:sym typeface="Helvetica"/>
            </a:endParaRPr>
          </a:p>
          <a:p>
            <a:pPr algn="ctr">
              <a:defRPr b="1">
                <a:solidFill>
                  <a:srgbClr val="FFFFFF"/>
                </a:solidFill>
                <a:latin typeface="+mn-lt"/>
                <a:ea typeface="+mn-ea"/>
                <a:cs typeface="+mn-cs"/>
                <a:sym typeface="Palatino"/>
              </a:defRPr>
            </a:pPr>
            <a:r>
              <a:rPr sz="1350"/>
              <a:t>                    $1,500</a:t>
            </a:r>
          </a:p>
        </p:txBody>
      </p:sp>
      <p:sp>
        <p:nvSpPr>
          <p:cNvPr id="2360" name="Shape 2360"/>
          <p:cNvSpPr/>
          <p:nvPr/>
        </p:nvSpPr>
        <p:spPr>
          <a:xfrm>
            <a:off x="153560" y="1118366"/>
            <a:ext cx="3035716" cy="110799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p>
            <a:pPr algn="ctr">
              <a:defRPr b="1">
                <a:solidFill>
                  <a:srgbClr val="FFFFFF"/>
                </a:solidFill>
                <a:latin typeface="+mn-lt"/>
                <a:ea typeface="+mn-ea"/>
                <a:cs typeface="+mn-cs"/>
                <a:sym typeface="Palatino"/>
              </a:defRPr>
            </a:pPr>
            <a:r>
              <a:rPr sz="1350"/>
              <a:t>5000 / 5000 = $600</a:t>
            </a:r>
            <a:endParaRPr sz="1350">
              <a:sym typeface="Helvetica"/>
            </a:endParaRPr>
          </a:p>
          <a:p>
            <a:pPr algn="ctr">
              <a:defRPr b="1">
                <a:solidFill>
                  <a:srgbClr val="FFFFFF"/>
                </a:solidFill>
                <a:latin typeface="+mn-lt"/>
                <a:ea typeface="+mn-ea"/>
                <a:cs typeface="+mn-cs"/>
                <a:sym typeface="Palatino"/>
              </a:defRPr>
            </a:pPr>
            <a:r>
              <a:rPr sz="1350"/>
              <a:t>3600 / 3600 = $300</a:t>
            </a:r>
            <a:endParaRPr sz="1350">
              <a:sym typeface="Helvetica"/>
            </a:endParaRPr>
          </a:p>
          <a:p>
            <a:pPr algn="ctr">
              <a:defRPr b="1">
                <a:solidFill>
                  <a:srgbClr val="FFFFFF"/>
                </a:solidFill>
                <a:latin typeface="+mn-lt"/>
                <a:ea typeface="+mn-ea"/>
                <a:cs typeface="+mn-cs"/>
                <a:sym typeface="Palatino"/>
              </a:defRPr>
            </a:pPr>
            <a:r>
              <a:rPr sz="1350"/>
              <a:t>2400 / 2400 = $300</a:t>
            </a:r>
            <a:endParaRPr sz="1350">
              <a:sym typeface="Helvetica"/>
            </a:endParaRPr>
          </a:p>
          <a:p>
            <a:pPr algn="ctr">
              <a:defRPr b="1">
                <a:solidFill>
                  <a:srgbClr val="FFFFFF"/>
                </a:solidFill>
                <a:latin typeface="+mn-lt"/>
                <a:ea typeface="+mn-ea"/>
                <a:cs typeface="+mn-cs"/>
                <a:sym typeface="Palatino"/>
              </a:defRPr>
            </a:pPr>
            <a:r>
              <a:rPr sz="1350"/>
              <a:t>1200 / 1200 = $300</a:t>
            </a:r>
            <a:endParaRPr sz="1350">
              <a:sym typeface="Helvetica"/>
            </a:endParaRPr>
          </a:p>
          <a:p>
            <a:pPr algn="ctr">
              <a:defRPr b="1">
                <a:solidFill>
                  <a:srgbClr val="FFFFFF"/>
                </a:solidFill>
                <a:latin typeface="+mn-lt"/>
                <a:ea typeface="+mn-ea"/>
                <a:cs typeface="+mn-cs"/>
                <a:sym typeface="Palatino"/>
              </a:defRPr>
            </a:pPr>
            <a:r>
              <a:rPr sz="1350"/>
              <a:t>                    $1,500</a:t>
            </a:r>
          </a:p>
        </p:txBody>
      </p:sp>
      <p:sp>
        <p:nvSpPr>
          <p:cNvPr id="2361" name="Shape 2361"/>
          <p:cNvSpPr/>
          <p:nvPr/>
        </p:nvSpPr>
        <p:spPr>
          <a:xfrm>
            <a:off x="880946" y="1990492"/>
            <a:ext cx="1589050" cy="2"/>
          </a:xfrm>
          <a:prstGeom prst="line">
            <a:avLst/>
          </a:prstGeom>
          <a:ln w="12700">
            <a:solidFill>
              <a:srgbClr val="FFFFFF"/>
            </a:solidFill>
            <a:miter/>
          </a:ln>
        </p:spPr>
        <p:txBody>
          <a:bodyPr lIns="34289" tIns="34289" rIns="34289" bIns="34289"/>
          <a:lstStyle/>
          <a:p>
            <a:endParaRPr sz="1350"/>
          </a:p>
        </p:txBody>
      </p:sp>
      <p:sp>
        <p:nvSpPr>
          <p:cNvPr id="2362" name="Shape 2362"/>
          <p:cNvSpPr/>
          <p:nvPr/>
        </p:nvSpPr>
        <p:spPr>
          <a:xfrm>
            <a:off x="6679581" y="1990492"/>
            <a:ext cx="1589051" cy="2"/>
          </a:xfrm>
          <a:prstGeom prst="line">
            <a:avLst/>
          </a:prstGeom>
          <a:ln w="12700">
            <a:solidFill>
              <a:srgbClr val="FFFFFF"/>
            </a:solidFill>
            <a:miter/>
          </a:ln>
        </p:spPr>
        <p:txBody>
          <a:bodyPr lIns="34289" tIns="34289" rIns="34289" bIns="34289"/>
          <a:lstStyle/>
          <a:p>
            <a:endParaRPr sz="1350"/>
          </a:p>
        </p:txBody>
      </p:sp>
      <p:sp>
        <p:nvSpPr>
          <p:cNvPr id="2363" name="Shape 2363"/>
          <p:cNvSpPr/>
          <p:nvPr/>
        </p:nvSpPr>
        <p:spPr>
          <a:xfrm>
            <a:off x="5282830" y="1840716"/>
            <a:ext cx="1237787"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1200</a:t>
            </a:r>
          </a:p>
        </p:txBody>
      </p:sp>
      <p:sp>
        <p:nvSpPr>
          <p:cNvPr id="2364" name="Shape 2364"/>
          <p:cNvSpPr/>
          <p:nvPr/>
        </p:nvSpPr>
        <p:spPr>
          <a:xfrm>
            <a:off x="-3" y="775683"/>
            <a:ext cx="9144005" cy="27699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lnSpc>
                <a:spcPct val="90000"/>
              </a:lnSpc>
              <a:defRPr sz="2000">
                <a:solidFill>
                  <a:srgbClr val="FFFFFF"/>
                </a:solidFill>
                <a:latin typeface="+mn-lt"/>
                <a:ea typeface="+mn-ea"/>
                <a:cs typeface="+mn-cs"/>
                <a:sym typeface="Palatino"/>
              </a:defRPr>
            </a:lvl1pPr>
          </a:lstStyle>
          <a:p>
            <a:r>
              <a:rPr sz="1500"/>
              <a:t>BV AND IBV ARE TRACKED DAILY AND COMMISSIONS ARE CALCULATED WEEKLY</a:t>
            </a:r>
          </a:p>
        </p:txBody>
      </p:sp>
      <p:sp>
        <p:nvSpPr>
          <p:cNvPr id="2365" name="Shape 2365"/>
          <p:cNvSpPr/>
          <p:nvPr/>
        </p:nvSpPr>
        <p:spPr>
          <a:xfrm>
            <a:off x="3238006" y="1696138"/>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2400</a:t>
            </a:r>
          </a:p>
        </p:txBody>
      </p:sp>
      <p:sp>
        <p:nvSpPr>
          <p:cNvPr id="2366" name="Shape 2366"/>
          <p:cNvSpPr/>
          <p:nvPr/>
        </p:nvSpPr>
        <p:spPr>
          <a:xfrm>
            <a:off x="5275767" y="1696138"/>
            <a:ext cx="436249"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2400</a:t>
            </a:r>
          </a:p>
        </p:txBody>
      </p:sp>
      <p:sp>
        <p:nvSpPr>
          <p:cNvPr id="2367" name="Shape 2367"/>
          <p:cNvSpPr/>
          <p:nvPr/>
        </p:nvSpPr>
        <p:spPr>
          <a:xfrm>
            <a:off x="3243912" y="1552789"/>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3600</a:t>
            </a:r>
          </a:p>
        </p:txBody>
      </p:sp>
      <p:sp>
        <p:nvSpPr>
          <p:cNvPr id="2368" name="Shape 2368"/>
          <p:cNvSpPr/>
          <p:nvPr/>
        </p:nvSpPr>
        <p:spPr>
          <a:xfrm>
            <a:off x="150540" y="178485"/>
            <a:ext cx="8831769" cy="540770"/>
          </a:xfrm>
          <a:prstGeom prst="rect">
            <a:avLst/>
          </a:prstGeom>
          <a:solidFill>
            <a:srgbClr val="00B0F0"/>
          </a:solidFill>
          <a:ln w="12700">
            <a:miter lim="400000"/>
          </a:ln>
        </p:spPr>
        <p:txBody>
          <a:bodyPr lIns="34289" tIns="34289" rIns="34289" bIns="34289" anchor="ctr"/>
          <a:lstStyle/>
          <a:p>
            <a:pPr algn="ctr">
              <a:defRPr>
                <a:solidFill>
                  <a:srgbClr val="93BF3E"/>
                </a:solidFill>
                <a:latin typeface="+mn-lt"/>
                <a:ea typeface="+mn-ea"/>
                <a:cs typeface="+mn-cs"/>
                <a:sym typeface="Palatino"/>
              </a:defRPr>
            </a:pPr>
            <a:endParaRPr sz="1350" dirty="0">
              <a:latin typeface="Pathway Gothic One" charset="0"/>
              <a:ea typeface="Pathway Gothic One" charset="0"/>
              <a:cs typeface="Pathway Gothic One" charset="0"/>
            </a:endParaRPr>
          </a:p>
        </p:txBody>
      </p:sp>
      <p:sp>
        <p:nvSpPr>
          <p:cNvPr id="2369" name="Shape 2369"/>
          <p:cNvSpPr/>
          <p:nvPr/>
        </p:nvSpPr>
        <p:spPr>
          <a:xfrm>
            <a:off x="5281673" y="1558569"/>
            <a:ext cx="485564"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3600</a:t>
            </a:r>
          </a:p>
        </p:txBody>
      </p:sp>
      <p:sp>
        <p:nvSpPr>
          <p:cNvPr id="2370" name="Shape 2370"/>
          <p:cNvSpPr/>
          <p:nvPr/>
        </p:nvSpPr>
        <p:spPr>
          <a:xfrm>
            <a:off x="2520176" y="1494264"/>
            <a:ext cx="669101" cy="43858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3200">
                <a:ln w="3175">
                  <a:solidFill>
                    <a:srgbClr val="FFFFFF"/>
                  </a:solidFill>
                </a:ln>
                <a:solidFill>
                  <a:srgbClr val="221C35"/>
                </a:solidFill>
                <a:latin typeface="+mn-lt"/>
                <a:ea typeface="+mn-ea"/>
                <a:cs typeface="+mn-cs"/>
                <a:sym typeface="Palatino"/>
              </a:defRPr>
            </a:lvl1pPr>
          </a:lstStyle>
          <a:p>
            <a:r>
              <a:rPr sz="2400"/>
              <a:t>BV</a:t>
            </a:r>
          </a:p>
        </p:txBody>
      </p:sp>
      <p:sp>
        <p:nvSpPr>
          <p:cNvPr id="2371" name="Shape 2371"/>
          <p:cNvSpPr/>
          <p:nvPr/>
        </p:nvSpPr>
        <p:spPr>
          <a:xfrm>
            <a:off x="5943599" y="1494264"/>
            <a:ext cx="669102" cy="43858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3200">
                <a:ln w="3175">
                  <a:solidFill>
                    <a:srgbClr val="FFFFFF"/>
                  </a:solidFill>
                </a:ln>
                <a:solidFill>
                  <a:srgbClr val="938461"/>
                </a:solidFill>
                <a:latin typeface="+mn-lt"/>
                <a:ea typeface="+mn-ea"/>
                <a:cs typeface="+mn-cs"/>
                <a:sym typeface="Palatino"/>
              </a:defRPr>
            </a:lvl1pPr>
          </a:lstStyle>
          <a:p>
            <a:r>
              <a:rPr sz="2400"/>
              <a:t>IBV</a:t>
            </a:r>
          </a:p>
        </p:txBody>
      </p:sp>
      <p:sp>
        <p:nvSpPr>
          <p:cNvPr id="2372" name="Shape 2372"/>
          <p:cNvSpPr/>
          <p:nvPr/>
        </p:nvSpPr>
        <p:spPr>
          <a:xfrm>
            <a:off x="0" y="280675"/>
            <a:ext cx="9144000" cy="43858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algn="ctr">
              <a:tabLst>
                <a:tab pos="101600" algn="l"/>
              </a:tabLst>
              <a:defRPr sz="3200" spc="100">
                <a:solidFill>
                  <a:srgbClr val="FFFFFF"/>
                </a:solidFill>
                <a:latin typeface="+mn-lt"/>
                <a:ea typeface="+mn-ea"/>
                <a:cs typeface="+mn-cs"/>
                <a:sym typeface="Palatino"/>
              </a:defRPr>
            </a:lvl1pPr>
          </a:lstStyle>
          <a:p>
            <a:r>
              <a:rPr sz="2400">
                <a:latin typeface="Pathway Gothic One" charset="0"/>
                <a:ea typeface="Pathway Gothic One" charset="0"/>
                <a:cs typeface="Pathway Gothic One" charset="0"/>
              </a:rPr>
              <a:t>HOW COMMISSIONS ARE EARNED</a:t>
            </a:r>
          </a:p>
        </p:txBody>
      </p:sp>
      <p:sp>
        <p:nvSpPr>
          <p:cNvPr id="2373" name="Shape 2373"/>
          <p:cNvSpPr/>
          <p:nvPr/>
        </p:nvSpPr>
        <p:spPr>
          <a:xfrm>
            <a:off x="0" y="4627942"/>
            <a:ext cx="9144000" cy="4847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sz="1500" dirty="0"/>
              <a:t>TOTAL WEEKLY POTENTIAL $3,000 PER BDC</a:t>
            </a:r>
            <a:r>
              <a:rPr lang="en-US" sz="1500" dirty="0"/>
              <a:t> </a:t>
            </a:r>
          </a:p>
          <a:p>
            <a:r>
              <a:rPr lang="en-US" sz="1500" dirty="0"/>
              <a:t>(PRO PARTNERS ARE ELIGIBLE FOR $600 BONUSES)</a:t>
            </a:r>
            <a:endParaRPr sz="1500" dirty="0"/>
          </a:p>
        </p:txBody>
      </p:sp>
    </p:spTree>
    <p:extLst>
      <p:ext uri="{BB962C8B-B14F-4D97-AF65-F5344CB8AC3E}">
        <p14:creationId xmlns:p14="http://schemas.microsoft.com/office/powerpoint/2010/main" val="11983856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346"/>
                                        </p:tgtEl>
                                        <p:attrNameLst>
                                          <p:attrName>style.visibility</p:attrName>
                                        </p:attrNameLst>
                                      </p:cBhvr>
                                      <p:to>
                                        <p:strVal val="visible"/>
                                      </p:to>
                                    </p:set>
                                    <p:animEffect transition="in" filter="wipe(up)">
                                      <p:cBhvr>
                                        <p:cTn id="7" dur="2000"/>
                                        <p:tgtEl>
                                          <p:spTgt spid="23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500" fill="hold"/>
                                        <p:tgtEl>
                                          <p:spTgt spid="2346"/>
                                        </p:tgtEl>
                                      </p:cBhvr>
                                    </p:animEffect>
                                    <p:set>
                                      <p:cBhvr>
                                        <p:cTn id="12" fill="hold">
                                          <p:stCondLst>
                                            <p:cond delay="499"/>
                                          </p:stCondLst>
                                        </p:cTn>
                                        <p:tgtEl>
                                          <p:spTgt spid="234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2352"/>
                                        </p:tgtEl>
                                        <p:attrNameLst>
                                          <p:attrName>style.visibility</p:attrName>
                                        </p:attrNameLst>
                                      </p:cBhvr>
                                      <p:to>
                                        <p:strVal val="visible"/>
                                      </p:to>
                                    </p:set>
                                    <p:animEffect transition="in" filter="wipe(down)">
                                      <p:cBhvr>
                                        <p:cTn id="16" dur="1000"/>
                                        <p:tgtEl>
                                          <p:spTgt spid="2352"/>
                                        </p:tgtEl>
                                      </p:cBhvr>
                                    </p:animEffect>
                                  </p:childTnLst>
                                </p:cTn>
                              </p:par>
                            </p:childTnLst>
                          </p:cTn>
                        </p:par>
                        <p:par>
                          <p:cTn id="17" fill="hold">
                            <p:stCondLst>
                              <p:cond delay="1500"/>
                            </p:stCondLst>
                            <p:childTnLst>
                              <p:par>
                                <p:cTn id="18" presetID="22" presetClass="entr" presetSubtype="4" fill="hold" grpId="0" nodeType="afterEffect">
                                  <p:stCondLst>
                                    <p:cond delay="0"/>
                                  </p:stCondLst>
                                  <p:iterate>
                                    <p:tmAbs val="0"/>
                                  </p:iterate>
                                  <p:childTnLst>
                                    <p:set>
                                      <p:cBhvr>
                                        <p:cTn id="19" fill="hold"/>
                                        <p:tgtEl>
                                          <p:spTgt spid="2351"/>
                                        </p:tgtEl>
                                        <p:attrNameLst>
                                          <p:attrName>style.visibility</p:attrName>
                                        </p:attrNameLst>
                                      </p:cBhvr>
                                      <p:to>
                                        <p:strVal val="visible"/>
                                      </p:to>
                                    </p:set>
                                    <p:animEffect transition="in" filter="wipe(down)">
                                      <p:cBhvr>
                                        <p:cTn id="20" dur="1000"/>
                                        <p:tgtEl>
                                          <p:spTgt spid="2351"/>
                                        </p:tgtEl>
                                      </p:cBhvr>
                                    </p:animEffect>
                                  </p:childTnLst>
                                </p:cTn>
                              </p:par>
                            </p:childTnLst>
                          </p:cTn>
                        </p:par>
                        <p:par>
                          <p:cTn id="21" fill="hold">
                            <p:stCondLst>
                              <p:cond delay="2500"/>
                            </p:stCondLst>
                            <p:childTnLst>
                              <p:par>
                                <p:cTn id="22" presetID="9" presetClass="entr" fill="hold" grpId="0" nodeType="afterEffect">
                                  <p:stCondLst>
                                    <p:cond delay="0"/>
                                  </p:stCondLst>
                                  <p:iterate>
                                    <p:tmAbs val="0"/>
                                  </p:iterate>
                                  <p:childTnLst>
                                    <p:set>
                                      <p:cBhvr>
                                        <p:cTn id="23" fill="hold"/>
                                        <p:tgtEl>
                                          <p:spTgt spid="2363"/>
                                        </p:tgtEl>
                                        <p:attrNameLst>
                                          <p:attrName>style.visibility</p:attrName>
                                        </p:attrNameLst>
                                      </p:cBhvr>
                                      <p:to>
                                        <p:strVal val="visible"/>
                                      </p:to>
                                    </p:set>
                                    <p:animEffect transition="in" filter="dissolve">
                                      <p:cBhvr>
                                        <p:cTn id="24" dur="1000"/>
                                        <p:tgtEl>
                                          <p:spTgt spid="2363"/>
                                        </p:tgtEl>
                                      </p:cBhvr>
                                    </p:animEffect>
                                  </p:childTnLst>
                                </p:cTn>
                              </p:par>
                            </p:childTnLst>
                          </p:cTn>
                        </p:par>
                        <p:par>
                          <p:cTn id="25" fill="hold">
                            <p:stCondLst>
                              <p:cond delay="3500"/>
                            </p:stCondLst>
                            <p:childTnLst>
                              <p:par>
                                <p:cTn id="26" presetID="9" presetClass="entr" fill="hold" grpId="0" nodeType="afterEffect">
                                  <p:stCondLst>
                                    <p:cond delay="0"/>
                                  </p:stCondLst>
                                  <p:iterate>
                                    <p:tmAbs val="0"/>
                                  </p:iterate>
                                  <p:childTnLst>
                                    <p:set>
                                      <p:cBhvr>
                                        <p:cTn id="27" fill="hold"/>
                                        <p:tgtEl>
                                          <p:spTgt spid="2358"/>
                                        </p:tgtEl>
                                        <p:attrNameLst>
                                          <p:attrName>style.visibility</p:attrName>
                                        </p:attrNameLst>
                                      </p:cBhvr>
                                      <p:to>
                                        <p:strVal val="visible"/>
                                      </p:to>
                                    </p:set>
                                    <p:animEffect transition="in" filter="dissolve">
                                      <p:cBhvr>
                                        <p:cTn id="28" dur="1000"/>
                                        <p:tgtEl>
                                          <p:spTgt spid="2358"/>
                                        </p:tgtEl>
                                      </p:cBhvr>
                                    </p:animEffect>
                                  </p:childTnLst>
                                </p:cTn>
                              </p:par>
                            </p:childTnLst>
                          </p:cTn>
                        </p:par>
                        <p:par>
                          <p:cTn id="29" fill="hold">
                            <p:stCondLst>
                              <p:cond delay="4500"/>
                            </p:stCondLst>
                            <p:childTnLst>
                              <p:par>
                                <p:cTn id="30" presetID="9" presetClass="entr" fill="hold" grpId="0" nodeType="afterEffect">
                                  <p:stCondLst>
                                    <p:cond delay="0"/>
                                  </p:stCondLst>
                                  <p:iterate>
                                    <p:tmAbs val="0"/>
                                  </p:iterate>
                                  <p:childTnLst>
                                    <p:set>
                                      <p:cBhvr>
                                        <p:cTn id="31" fill="hold"/>
                                        <p:tgtEl>
                                          <p:spTgt spid="2360"/>
                                        </p:tgtEl>
                                        <p:attrNameLst>
                                          <p:attrName>style.visibility</p:attrName>
                                        </p:attrNameLst>
                                      </p:cBhvr>
                                      <p:to>
                                        <p:strVal val="visible"/>
                                      </p:to>
                                    </p:set>
                                    <p:animEffect transition="in" filter="dissolve">
                                      <p:cBhvr>
                                        <p:cTn id="32" dur="500"/>
                                        <p:tgtEl>
                                          <p:spTgt spid="2360"/>
                                        </p:tgtEl>
                                      </p:cBhvr>
                                    </p:animEffect>
                                  </p:childTnLst>
                                </p:cTn>
                              </p:par>
                            </p:childTnLst>
                          </p:cTn>
                        </p:par>
                        <p:par>
                          <p:cTn id="33" fill="hold">
                            <p:stCondLst>
                              <p:cond delay="5000"/>
                            </p:stCondLst>
                            <p:childTnLst>
                              <p:par>
                                <p:cTn id="34" presetID="9" presetClass="entr" fill="hold" grpId="0" nodeType="afterEffect">
                                  <p:stCondLst>
                                    <p:cond delay="0"/>
                                  </p:stCondLst>
                                  <p:iterate>
                                    <p:tmAbs val="0"/>
                                  </p:iterate>
                                  <p:childTnLst>
                                    <p:set>
                                      <p:cBhvr>
                                        <p:cTn id="35" fill="hold"/>
                                        <p:tgtEl>
                                          <p:spTgt spid="2370"/>
                                        </p:tgtEl>
                                        <p:attrNameLst>
                                          <p:attrName>style.visibility</p:attrName>
                                        </p:attrNameLst>
                                      </p:cBhvr>
                                      <p:to>
                                        <p:strVal val="visible"/>
                                      </p:to>
                                    </p:set>
                                    <p:animEffect transition="in" filter="dissolve">
                                      <p:cBhvr>
                                        <p:cTn id="36" dur="500"/>
                                        <p:tgtEl>
                                          <p:spTgt spid="237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iterate>
                                    <p:tmAbs val="0"/>
                                  </p:iterate>
                                  <p:childTnLst>
                                    <p:set>
                                      <p:cBhvr>
                                        <p:cTn id="40" fill="hold"/>
                                        <p:tgtEl>
                                          <p:spTgt spid="2353"/>
                                        </p:tgtEl>
                                        <p:attrNameLst>
                                          <p:attrName>style.visibility</p:attrName>
                                        </p:attrNameLst>
                                      </p:cBhvr>
                                      <p:to>
                                        <p:strVal val="visible"/>
                                      </p:to>
                                    </p:set>
                                    <p:animEffect transition="in" filter="wipe(down)">
                                      <p:cBhvr>
                                        <p:cTn id="41" dur="1000"/>
                                        <p:tgtEl>
                                          <p:spTgt spid="2353"/>
                                        </p:tgtEl>
                                      </p:cBhvr>
                                    </p:animEffect>
                                  </p:childTnLst>
                                </p:cTn>
                              </p:par>
                            </p:childTnLst>
                          </p:cTn>
                        </p:par>
                        <p:par>
                          <p:cTn id="42" fill="hold">
                            <p:stCondLst>
                              <p:cond delay="1000"/>
                            </p:stCondLst>
                            <p:childTnLst>
                              <p:par>
                                <p:cTn id="43" presetID="22" presetClass="entr" presetSubtype="4" fill="hold" grpId="0" nodeType="afterEffect">
                                  <p:stCondLst>
                                    <p:cond delay="0"/>
                                  </p:stCondLst>
                                  <p:iterate>
                                    <p:tmAbs val="0"/>
                                  </p:iterate>
                                  <p:childTnLst>
                                    <p:set>
                                      <p:cBhvr>
                                        <p:cTn id="44" fill="hold"/>
                                        <p:tgtEl>
                                          <p:spTgt spid="2350"/>
                                        </p:tgtEl>
                                        <p:attrNameLst>
                                          <p:attrName>style.visibility</p:attrName>
                                        </p:attrNameLst>
                                      </p:cBhvr>
                                      <p:to>
                                        <p:strVal val="visible"/>
                                      </p:to>
                                    </p:set>
                                    <p:animEffect transition="in" filter="wipe(down)">
                                      <p:cBhvr>
                                        <p:cTn id="45" dur="1000"/>
                                        <p:tgtEl>
                                          <p:spTgt spid="2350"/>
                                        </p:tgtEl>
                                      </p:cBhvr>
                                    </p:animEffect>
                                  </p:childTnLst>
                                </p:cTn>
                              </p:par>
                            </p:childTnLst>
                          </p:cTn>
                        </p:par>
                        <p:par>
                          <p:cTn id="46" fill="hold">
                            <p:stCondLst>
                              <p:cond delay="2000"/>
                            </p:stCondLst>
                            <p:childTnLst>
                              <p:par>
                                <p:cTn id="47" presetID="9" presetClass="entr" fill="hold" grpId="0" nodeType="afterEffect">
                                  <p:stCondLst>
                                    <p:cond delay="0"/>
                                  </p:stCondLst>
                                  <p:iterate>
                                    <p:tmAbs val="0"/>
                                  </p:iterate>
                                  <p:childTnLst>
                                    <p:set>
                                      <p:cBhvr>
                                        <p:cTn id="48" fill="hold"/>
                                        <p:tgtEl>
                                          <p:spTgt spid="2359"/>
                                        </p:tgtEl>
                                        <p:attrNameLst>
                                          <p:attrName>style.visibility</p:attrName>
                                        </p:attrNameLst>
                                      </p:cBhvr>
                                      <p:to>
                                        <p:strVal val="visible"/>
                                      </p:to>
                                    </p:set>
                                    <p:animEffect transition="in" filter="dissolve">
                                      <p:cBhvr>
                                        <p:cTn id="49" dur="500"/>
                                        <p:tgtEl>
                                          <p:spTgt spid="2359"/>
                                        </p:tgtEl>
                                      </p:cBhvr>
                                    </p:animEffect>
                                  </p:childTnLst>
                                </p:cTn>
                              </p:par>
                            </p:childTnLst>
                          </p:cTn>
                        </p:par>
                        <p:par>
                          <p:cTn id="50" fill="hold">
                            <p:stCondLst>
                              <p:cond delay="2500"/>
                            </p:stCondLst>
                            <p:childTnLst>
                              <p:par>
                                <p:cTn id="51" presetID="9" presetClass="entr" fill="hold" grpId="0" nodeType="afterEffect">
                                  <p:stCondLst>
                                    <p:cond delay="0"/>
                                  </p:stCondLst>
                                  <p:iterate>
                                    <p:tmAbs val="0"/>
                                  </p:iterate>
                                  <p:childTnLst>
                                    <p:set>
                                      <p:cBhvr>
                                        <p:cTn id="52" fill="hold"/>
                                        <p:tgtEl>
                                          <p:spTgt spid="2371"/>
                                        </p:tgtEl>
                                        <p:attrNameLst>
                                          <p:attrName>style.visibility</p:attrName>
                                        </p:attrNameLst>
                                      </p:cBhvr>
                                      <p:to>
                                        <p:strVal val="visible"/>
                                      </p:to>
                                    </p:set>
                                    <p:animEffect transition="in" filter="dissolve">
                                      <p:cBhvr>
                                        <p:cTn id="53" dur="500"/>
                                        <p:tgtEl>
                                          <p:spTgt spid="237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iterate>
                                    <p:tmAbs val="0"/>
                                  </p:iterate>
                                  <p:childTnLst>
                                    <p:set>
                                      <p:cBhvr>
                                        <p:cTn id="57" fill="hold"/>
                                        <p:tgtEl>
                                          <p:spTgt spid="2349"/>
                                        </p:tgtEl>
                                        <p:attrNameLst>
                                          <p:attrName>style.visibility</p:attrName>
                                        </p:attrNameLst>
                                      </p:cBhvr>
                                      <p:to>
                                        <p:strVal val="visible"/>
                                      </p:to>
                                    </p:set>
                                    <p:animEffect transition="in" filter="wipe(down)">
                                      <p:cBhvr>
                                        <p:cTn id="58" dur="1000"/>
                                        <p:tgtEl>
                                          <p:spTgt spid="2349"/>
                                        </p:tgtEl>
                                      </p:cBhvr>
                                    </p:animEffect>
                                  </p:childTnLst>
                                </p:cTn>
                              </p:par>
                            </p:childTnLst>
                          </p:cTn>
                        </p:par>
                        <p:par>
                          <p:cTn id="59" fill="hold">
                            <p:stCondLst>
                              <p:cond delay="1000"/>
                            </p:stCondLst>
                            <p:childTnLst>
                              <p:par>
                                <p:cTn id="60" presetID="9" presetClass="entr" fill="hold" grpId="0" nodeType="afterEffect">
                                  <p:stCondLst>
                                    <p:cond delay="0"/>
                                  </p:stCondLst>
                                  <p:iterate>
                                    <p:tmAbs val="0"/>
                                  </p:iterate>
                                  <p:childTnLst>
                                    <p:set>
                                      <p:cBhvr>
                                        <p:cTn id="61" fill="hold"/>
                                        <p:tgtEl>
                                          <p:spTgt spid="2366"/>
                                        </p:tgtEl>
                                        <p:attrNameLst>
                                          <p:attrName>style.visibility</p:attrName>
                                        </p:attrNameLst>
                                      </p:cBhvr>
                                      <p:to>
                                        <p:strVal val="visible"/>
                                      </p:to>
                                    </p:set>
                                    <p:animEffect transition="in" filter="dissolve">
                                      <p:cBhvr>
                                        <p:cTn id="62" dur="500"/>
                                        <p:tgtEl>
                                          <p:spTgt spid="2366"/>
                                        </p:tgtEl>
                                      </p:cBhvr>
                                    </p:animEffect>
                                  </p:childTnLst>
                                </p:cTn>
                              </p:par>
                            </p:childTnLst>
                          </p:cTn>
                        </p:par>
                        <p:par>
                          <p:cTn id="63" fill="hold">
                            <p:stCondLst>
                              <p:cond delay="1500"/>
                            </p:stCondLst>
                            <p:childTnLst>
                              <p:par>
                                <p:cTn id="64" presetID="9" presetClass="entr" fill="hold" grpId="0" nodeType="afterEffect">
                                  <p:stCondLst>
                                    <p:cond delay="0"/>
                                  </p:stCondLst>
                                  <p:iterate>
                                    <p:tmAbs val="0"/>
                                  </p:iterate>
                                  <p:childTnLst>
                                    <p:set>
                                      <p:cBhvr>
                                        <p:cTn id="65" fill="hold"/>
                                        <p:tgtEl>
                                          <p:spTgt spid="2365"/>
                                        </p:tgtEl>
                                        <p:attrNameLst>
                                          <p:attrName>style.visibility</p:attrName>
                                        </p:attrNameLst>
                                      </p:cBhvr>
                                      <p:to>
                                        <p:strVal val="visible"/>
                                      </p:to>
                                    </p:set>
                                    <p:animEffect transition="in" filter="dissolve">
                                      <p:cBhvr>
                                        <p:cTn id="66" dur="500"/>
                                        <p:tgtEl>
                                          <p:spTgt spid="236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iterate>
                                    <p:tmAbs val="0"/>
                                  </p:iterate>
                                  <p:childTnLst>
                                    <p:set>
                                      <p:cBhvr>
                                        <p:cTn id="70" fill="hold"/>
                                        <p:tgtEl>
                                          <p:spTgt spid="2354"/>
                                        </p:tgtEl>
                                        <p:attrNameLst>
                                          <p:attrName>style.visibility</p:attrName>
                                        </p:attrNameLst>
                                      </p:cBhvr>
                                      <p:to>
                                        <p:strVal val="visible"/>
                                      </p:to>
                                    </p:set>
                                    <p:animEffect transition="in" filter="wipe(down)">
                                      <p:cBhvr>
                                        <p:cTn id="71" dur="1000"/>
                                        <p:tgtEl>
                                          <p:spTgt spid="2354"/>
                                        </p:tgtEl>
                                      </p:cBhvr>
                                    </p:animEffect>
                                  </p:childTnLst>
                                </p:cTn>
                              </p:par>
                            </p:childTnLst>
                          </p:cTn>
                        </p:par>
                        <p:par>
                          <p:cTn id="72" fill="hold">
                            <p:stCondLst>
                              <p:cond delay="1000"/>
                            </p:stCondLst>
                            <p:childTnLst>
                              <p:par>
                                <p:cTn id="73" presetID="9" presetClass="entr" fill="hold" grpId="0" nodeType="afterEffect">
                                  <p:stCondLst>
                                    <p:cond delay="0"/>
                                  </p:stCondLst>
                                  <p:iterate>
                                    <p:tmAbs val="0"/>
                                  </p:iterate>
                                  <p:childTnLst>
                                    <p:set>
                                      <p:cBhvr>
                                        <p:cTn id="74" fill="hold"/>
                                        <p:tgtEl>
                                          <p:spTgt spid="2369"/>
                                        </p:tgtEl>
                                        <p:attrNameLst>
                                          <p:attrName>style.visibility</p:attrName>
                                        </p:attrNameLst>
                                      </p:cBhvr>
                                      <p:to>
                                        <p:strVal val="visible"/>
                                      </p:to>
                                    </p:set>
                                    <p:animEffect transition="in" filter="dissolve">
                                      <p:cBhvr>
                                        <p:cTn id="75" dur="500"/>
                                        <p:tgtEl>
                                          <p:spTgt spid="2369"/>
                                        </p:tgtEl>
                                      </p:cBhvr>
                                    </p:animEffect>
                                  </p:childTnLst>
                                </p:cTn>
                              </p:par>
                            </p:childTnLst>
                          </p:cTn>
                        </p:par>
                        <p:par>
                          <p:cTn id="76" fill="hold">
                            <p:stCondLst>
                              <p:cond delay="1500"/>
                            </p:stCondLst>
                            <p:childTnLst>
                              <p:par>
                                <p:cTn id="77" presetID="9" presetClass="entr" fill="hold" grpId="0" nodeType="afterEffect">
                                  <p:stCondLst>
                                    <p:cond delay="0"/>
                                  </p:stCondLst>
                                  <p:iterate>
                                    <p:tmAbs val="0"/>
                                  </p:iterate>
                                  <p:childTnLst>
                                    <p:set>
                                      <p:cBhvr>
                                        <p:cTn id="78" fill="hold"/>
                                        <p:tgtEl>
                                          <p:spTgt spid="2367"/>
                                        </p:tgtEl>
                                        <p:attrNameLst>
                                          <p:attrName>style.visibility</p:attrName>
                                        </p:attrNameLst>
                                      </p:cBhvr>
                                      <p:to>
                                        <p:strVal val="visible"/>
                                      </p:to>
                                    </p:set>
                                    <p:animEffect transition="in" filter="dissolve">
                                      <p:cBhvr>
                                        <p:cTn id="79" dur="500"/>
                                        <p:tgtEl>
                                          <p:spTgt spid="236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iterate>
                                    <p:tmAbs val="0"/>
                                  </p:iterate>
                                  <p:childTnLst>
                                    <p:set>
                                      <p:cBhvr>
                                        <p:cTn id="83" fill="hold"/>
                                        <p:tgtEl>
                                          <p:spTgt spid="2355"/>
                                        </p:tgtEl>
                                        <p:attrNameLst>
                                          <p:attrName>style.visibility</p:attrName>
                                        </p:attrNameLst>
                                      </p:cBhvr>
                                      <p:to>
                                        <p:strVal val="visible"/>
                                      </p:to>
                                    </p:set>
                                    <p:animEffect transition="in" filter="wipe(down)">
                                      <p:cBhvr>
                                        <p:cTn id="84" dur="1000"/>
                                        <p:tgtEl>
                                          <p:spTgt spid="2355"/>
                                        </p:tgtEl>
                                      </p:cBhvr>
                                    </p:animEffect>
                                  </p:childTnLst>
                                </p:cTn>
                              </p:par>
                            </p:childTnLst>
                          </p:cTn>
                        </p:par>
                        <p:par>
                          <p:cTn id="85" fill="hold">
                            <p:stCondLst>
                              <p:cond delay="1000"/>
                            </p:stCondLst>
                            <p:childTnLst>
                              <p:par>
                                <p:cTn id="86" presetID="9" presetClass="entr" fill="hold" grpId="0" nodeType="afterEffect">
                                  <p:stCondLst>
                                    <p:cond delay="0"/>
                                  </p:stCondLst>
                                  <p:iterate>
                                    <p:tmAbs val="0"/>
                                  </p:iterate>
                                  <p:childTnLst>
                                    <p:set>
                                      <p:cBhvr>
                                        <p:cTn id="87" fill="hold"/>
                                        <p:tgtEl>
                                          <p:spTgt spid="2356"/>
                                        </p:tgtEl>
                                        <p:attrNameLst>
                                          <p:attrName>style.visibility</p:attrName>
                                        </p:attrNameLst>
                                      </p:cBhvr>
                                      <p:to>
                                        <p:strVal val="visible"/>
                                      </p:to>
                                    </p:set>
                                    <p:animEffect transition="in" filter="dissolve">
                                      <p:cBhvr>
                                        <p:cTn id="88" dur="500"/>
                                        <p:tgtEl>
                                          <p:spTgt spid="2356"/>
                                        </p:tgtEl>
                                      </p:cBhvr>
                                    </p:animEffect>
                                  </p:childTnLst>
                                </p:cTn>
                              </p:par>
                            </p:childTnLst>
                          </p:cTn>
                        </p:par>
                        <p:par>
                          <p:cTn id="89" fill="hold">
                            <p:stCondLst>
                              <p:cond delay="1500"/>
                            </p:stCondLst>
                            <p:childTnLst>
                              <p:par>
                                <p:cTn id="90" presetID="9" presetClass="entr" fill="hold" grpId="0" nodeType="afterEffect">
                                  <p:stCondLst>
                                    <p:cond delay="0"/>
                                  </p:stCondLst>
                                  <p:iterate>
                                    <p:tmAbs val="0"/>
                                  </p:iterate>
                                  <p:childTnLst>
                                    <p:set>
                                      <p:cBhvr>
                                        <p:cTn id="91" fill="hold"/>
                                        <p:tgtEl>
                                          <p:spTgt spid="2357"/>
                                        </p:tgtEl>
                                        <p:attrNameLst>
                                          <p:attrName>style.visibility</p:attrName>
                                        </p:attrNameLst>
                                      </p:cBhvr>
                                      <p:to>
                                        <p:strVal val="visible"/>
                                      </p:to>
                                    </p:set>
                                    <p:animEffect transition="in" filter="dissolve">
                                      <p:cBhvr>
                                        <p:cTn id="92" dur="500"/>
                                        <p:tgtEl>
                                          <p:spTgt spid="2357"/>
                                        </p:tgtEl>
                                      </p:cBhvr>
                                    </p:animEffect>
                                  </p:childTnLst>
                                </p:cTn>
                              </p:par>
                            </p:childTnLst>
                          </p:cTn>
                        </p:par>
                        <p:par>
                          <p:cTn id="93" fill="hold">
                            <p:stCondLst>
                              <p:cond delay="2000"/>
                            </p:stCondLst>
                            <p:childTnLst>
                              <p:par>
                                <p:cTn id="94" presetID="23" presetClass="entr" presetSubtype="16" fill="hold" grpId="0" nodeType="afterEffect">
                                  <p:stCondLst>
                                    <p:cond delay="0"/>
                                  </p:stCondLst>
                                  <p:iterate>
                                    <p:tmAbs val="0"/>
                                  </p:iterate>
                                  <p:childTnLst>
                                    <p:set>
                                      <p:cBhvr>
                                        <p:cTn id="95" fill="hold"/>
                                        <p:tgtEl>
                                          <p:spTgt spid="2361"/>
                                        </p:tgtEl>
                                        <p:attrNameLst>
                                          <p:attrName>style.visibility</p:attrName>
                                        </p:attrNameLst>
                                      </p:cBhvr>
                                      <p:to>
                                        <p:strVal val="visible"/>
                                      </p:to>
                                    </p:set>
                                    <p:anim calcmode="lin" valueType="num">
                                      <p:cBhvr>
                                        <p:cTn id="96" dur="1000" fill="hold"/>
                                        <p:tgtEl>
                                          <p:spTgt spid="2361"/>
                                        </p:tgtEl>
                                        <p:attrNameLst>
                                          <p:attrName>ppt_w</p:attrName>
                                        </p:attrNameLst>
                                      </p:cBhvr>
                                      <p:tavLst>
                                        <p:tav tm="0">
                                          <p:val>
                                            <p:fltVal val="0"/>
                                          </p:val>
                                        </p:tav>
                                        <p:tav tm="100000">
                                          <p:val>
                                            <p:strVal val="#ppt_w"/>
                                          </p:val>
                                        </p:tav>
                                      </p:tavLst>
                                    </p:anim>
                                    <p:anim calcmode="lin" valueType="num">
                                      <p:cBhvr>
                                        <p:cTn id="97" dur="1000" fill="hold"/>
                                        <p:tgtEl>
                                          <p:spTgt spid="2361"/>
                                        </p:tgtEl>
                                        <p:attrNameLst>
                                          <p:attrName>ppt_h</p:attrName>
                                        </p:attrNameLst>
                                      </p:cBhvr>
                                      <p:tavLst>
                                        <p:tav tm="0">
                                          <p:val>
                                            <p:fltVal val="0"/>
                                          </p:val>
                                        </p:tav>
                                        <p:tav tm="100000">
                                          <p:val>
                                            <p:strVal val="#ppt_h"/>
                                          </p:val>
                                        </p:tav>
                                      </p:tavLst>
                                    </p:anim>
                                  </p:childTnLst>
                                </p:cTn>
                              </p:par>
                            </p:childTnLst>
                          </p:cTn>
                        </p:par>
                        <p:par>
                          <p:cTn id="98" fill="hold">
                            <p:stCondLst>
                              <p:cond delay="3000"/>
                            </p:stCondLst>
                            <p:childTnLst>
                              <p:par>
                                <p:cTn id="99" presetID="23" presetClass="entr" presetSubtype="16" fill="hold" grpId="0" nodeType="afterEffect">
                                  <p:stCondLst>
                                    <p:cond delay="0"/>
                                  </p:stCondLst>
                                  <p:iterate>
                                    <p:tmAbs val="0"/>
                                  </p:iterate>
                                  <p:childTnLst>
                                    <p:set>
                                      <p:cBhvr>
                                        <p:cTn id="100" fill="hold"/>
                                        <p:tgtEl>
                                          <p:spTgt spid="2362"/>
                                        </p:tgtEl>
                                        <p:attrNameLst>
                                          <p:attrName>style.visibility</p:attrName>
                                        </p:attrNameLst>
                                      </p:cBhvr>
                                      <p:to>
                                        <p:strVal val="visible"/>
                                      </p:to>
                                    </p:set>
                                    <p:anim calcmode="lin" valueType="num">
                                      <p:cBhvr>
                                        <p:cTn id="101" dur="1000" fill="hold"/>
                                        <p:tgtEl>
                                          <p:spTgt spid="2362"/>
                                        </p:tgtEl>
                                        <p:attrNameLst>
                                          <p:attrName>ppt_w</p:attrName>
                                        </p:attrNameLst>
                                      </p:cBhvr>
                                      <p:tavLst>
                                        <p:tav tm="0">
                                          <p:val>
                                            <p:fltVal val="0"/>
                                          </p:val>
                                        </p:tav>
                                        <p:tav tm="100000">
                                          <p:val>
                                            <p:strVal val="#ppt_w"/>
                                          </p:val>
                                        </p:tav>
                                      </p:tavLst>
                                    </p:anim>
                                    <p:anim calcmode="lin" valueType="num">
                                      <p:cBhvr>
                                        <p:cTn id="102" dur="1000" fill="hold"/>
                                        <p:tgtEl>
                                          <p:spTgt spid="2362"/>
                                        </p:tgtEl>
                                        <p:attrNameLst>
                                          <p:attrName>ppt_h</p:attrName>
                                        </p:attrNameLst>
                                      </p:cBhvr>
                                      <p:tavLst>
                                        <p:tav tm="0">
                                          <p:val>
                                            <p:fltVal val="0"/>
                                          </p:val>
                                        </p:tav>
                                        <p:tav tm="100000">
                                          <p:val>
                                            <p:strVal val="#ppt_h"/>
                                          </p:val>
                                        </p:tav>
                                      </p:tavLst>
                                    </p:anim>
                                  </p:childTnLst>
                                </p:cTn>
                              </p:par>
                            </p:childTnLst>
                          </p:cTn>
                        </p:par>
                        <p:par>
                          <p:cTn id="103" fill="hold">
                            <p:stCondLst>
                              <p:cond delay="4000"/>
                            </p:stCondLst>
                            <p:childTnLst>
                              <p:par>
                                <p:cTn id="104" presetID="9" presetClass="entr" fill="hold" grpId="0" nodeType="afterEffect">
                                  <p:stCondLst>
                                    <p:cond delay="0"/>
                                  </p:stCondLst>
                                  <p:iterate>
                                    <p:tmAbs val="0"/>
                                  </p:iterate>
                                  <p:childTnLst>
                                    <p:set>
                                      <p:cBhvr>
                                        <p:cTn id="105" fill="hold"/>
                                        <p:tgtEl>
                                          <p:spTgt spid="2373"/>
                                        </p:tgtEl>
                                        <p:attrNameLst>
                                          <p:attrName>style.visibility</p:attrName>
                                        </p:attrNameLst>
                                      </p:cBhvr>
                                      <p:to>
                                        <p:strVal val="visible"/>
                                      </p:to>
                                    </p:set>
                                    <p:animEffect transition="in" filter="dissolve">
                                      <p:cBhvr>
                                        <p:cTn id="106" dur="500"/>
                                        <p:tgtEl>
                                          <p:spTgt spid="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6" grpId="0" animBg="1" advAuto="0"/>
      <p:bldP spid="2346" grpId="1" animBg="1" advAuto="0"/>
      <p:bldP spid="2349" grpId="0" animBg="1" advAuto="0"/>
      <p:bldP spid="2350" grpId="0" animBg="1" advAuto="0"/>
      <p:bldP spid="2351" grpId="0" animBg="1" advAuto="0"/>
      <p:bldP spid="2352" grpId="0" animBg="1" advAuto="0"/>
      <p:bldP spid="2353" grpId="0" animBg="1" advAuto="0"/>
      <p:bldP spid="2354" grpId="0" animBg="1" advAuto="0"/>
      <p:bldP spid="2355" grpId="0" animBg="1" advAuto="0"/>
      <p:bldP spid="2356" grpId="0" animBg="1" advAuto="0"/>
      <p:bldP spid="2357" grpId="0" animBg="1" advAuto="0"/>
      <p:bldP spid="2358" grpId="0" animBg="1" advAuto="0"/>
      <p:bldP spid="2359" grpId="0" animBg="1" advAuto="0"/>
      <p:bldP spid="2360" grpId="0" animBg="1" advAuto="0"/>
      <p:bldP spid="2361" grpId="0" animBg="1" advAuto="0"/>
      <p:bldP spid="2362" grpId="0" animBg="1" advAuto="0"/>
      <p:bldP spid="2363" grpId="0" animBg="1" advAuto="0"/>
      <p:bldP spid="2365" grpId="0" animBg="1" advAuto="0"/>
      <p:bldP spid="2366" grpId="0" animBg="1" advAuto="0"/>
      <p:bldP spid="2367" grpId="0" animBg="1" advAuto="0"/>
      <p:bldP spid="2369" grpId="0" animBg="1" advAuto="0"/>
      <p:bldP spid="2370" grpId="0" animBg="1" advAuto="0"/>
      <p:bldP spid="2371" grpId="0" animBg="1" advAuto="0"/>
      <p:bldP spid="2373"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653782" y="3954085"/>
            <a:ext cx="2218122" cy="979714"/>
          </a:xfrm>
          <a:prstGeom prst="rect">
            <a:avLst/>
          </a:prstGeom>
        </p:spPr>
      </p:pic>
      <p:grpSp>
        <p:nvGrpSpPr>
          <p:cNvPr id="4" name="Group 3"/>
          <p:cNvGrpSpPr/>
          <p:nvPr/>
        </p:nvGrpSpPr>
        <p:grpSpPr>
          <a:xfrm>
            <a:off x="425670" y="252249"/>
            <a:ext cx="8466083" cy="788276"/>
            <a:chOff x="5880538" y="252248"/>
            <a:chExt cx="3011214" cy="788276"/>
          </a:xfrm>
          <a:solidFill>
            <a:srgbClr val="00B0F0"/>
          </a:solidFill>
        </p:grpSpPr>
        <p:sp>
          <p:nvSpPr>
            <p:cNvPr id="5" name="Rectangle 4"/>
            <p:cNvSpPr/>
            <p:nvPr/>
          </p:nvSpPr>
          <p:spPr>
            <a:xfrm>
              <a:off x="5880538" y="252248"/>
              <a:ext cx="3011214" cy="7882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975131" y="261328"/>
              <a:ext cx="2822028" cy="646331"/>
            </a:xfrm>
            <a:prstGeom prst="rect">
              <a:avLst/>
            </a:prstGeom>
            <a:grpFill/>
          </p:spPr>
          <p:txBody>
            <a:bodyPr wrap="square" rtlCol="0">
              <a:spAutoFit/>
            </a:bodyPr>
            <a:lstStyle/>
            <a:p>
              <a:pPr algn="ctr"/>
              <a:r>
                <a:rPr lang="en-US" sz="3600" dirty="0">
                  <a:solidFill>
                    <a:schemeClr val="bg1"/>
                  </a:solidFill>
                  <a:latin typeface="Pathway Gothic One" charset="0"/>
                  <a:ea typeface="Pathway Gothic One" charset="0"/>
                  <a:cs typeface="Pathway Gothic One" charset="0"/>
                </a:rPr>
                <a:t>WHAT’S IN A PRO SUBSCRIPTION KIT?</a:t>
              </a:r>
            </a:p>
          </p:txBody>
        </p:sp>
      </p:gr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3545" y="1211809"/>
            <a:ext cx="1334633" cy="172717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35810" y="1236463"/>
            <a:ext cx="1337872" cy="1727171"/>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41315" y="1236465"/>
            <a:ext cx="1337872" cy="1727171"/>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65086" y="3103477"/>
            <a:ext cx="1290327" cy="1806458"/>
          </a:xfrm>
          <a:prstGeom prst="rect">
            <a:avLst/>
          </a:prstGeom>
        </p:spPr>
      </p:pic>
      <p:pic>
        <p:nvPicPr>
          <p:cNvPr id="32" name="Picture 3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25670" y="2988288"/>
            <a:ext cx="1807771" cy="2036839"/>
          </a:xfrm>
          <a:prstGeom prst="rect">
            <a:avLst/>
          </a:prstGeom>
        </p:spPr>
      </p:pic>
      <p:pic>
        <p:nvPicPr>
          <p:cNvPr id="37" name="Picture 3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695389" y="1211809"/>
            <a:ext cx="1943411" cy="2570992"/>
          </a:xfrm>
          <a:prstGeom prst="rect">
            <a:avLst/>
          </a:prstGeom>
          <a:ln>
            <a:solidFill>
              <a:schemeClr val="bg1">
                <a:lumMod val="95000"/>
              </a:schemeClr>
            </a:solidFill>
          </a:ln>
        </p:spPr>
      </p:pic>
      <p:sp>
        <p:nvSpPr>
          <p:cNvPr id="38" name="TextBox 37"/>
          <p:cNvSpPr txBox="1"/>
          <p:nvPr/>
        </p:nvSpPr>
        <p:spPr>
          <a:xfrm>
            <a:off x="5755003" y="1098217"/>
            <a:ext cx="3165892" cy="4131900"/>
          </a:xfrm>
          <a:prstGeom prst="rect">
            <a:avLst/>
          </a:prstGeom>
          <a:noFill/>
        </p:spPr>
        <p:txBody>
          <a:bodyPr wrap="square" rtlCol="0">
            <a:spAutoFit/>
          </a:bodyPr>
          <a:lstStyle/>
          <a:p>
            <a:pPr algn="ctr"/>
            <a:r>
              <a:rPr lang="en-US" b="1" dirty="0">
                <a:latin typeface="Pathway Gothic One" charset="0"/>
                <a:ea typeface="Pathway Gothic One" charset="0"/>
                <a:cs typeface="Pathway Gothic One" charset="0"/>
              </a:rPr>
              <a:t>PRO WEBCENTER</a:t>
            </a:r>
          </a:p>
          <a:p>
            <a:pPr algn="ctr"/>
            <a:r>
              <a:rPr lang="en-US" b="1" dirty="0">
                <a:latin typeface="Pathway Gothic One" charset="0"/>
                <a:ea typeface="Pathway Gothic One" charset="0"/>
                <a:cs typeface="Pathway Gothic One" charset="0"/>
              </a:rPr>
              <a:t>CUSTOMIZABLE WEBSITE</a:t>
            </a:r>
            <a:br>
              <a:rPr lang="en-US" b="1" dirty="0">
                <a:latin typeface="Pathway Gothic One" charset="0"/>
                <a:ea typeface="Pathway Gothic One" charset="0"/>
                <a:cs typeface="Pathway Gothic One" charset="0"/>
              </a:rPr>
            </a:br>
            <a:r>
              <a:rPr lang="en-US" b="1" dirty="0">
                <a:latin typeface="Pathway Gothic One" charset="0"/>
                <a:ea typeface="Pathway Gothic One" charset="0"/>
                <a:cs typeface="Pathway Gothic One" charset="0"/>
              </a:rPr>
              <a:t>MA WEBSITES</a:t>
            </a:r>
          </a:p>
          <a:p>
            <a:pPr algn="ctr"/>
            <a:r>
              <a:rPr lang="en-US" b="1" dirty="0">
                <a:latin typeface="Pathway Gothic One" charset="0"/>
                <a:ea typeface="Pathway Gothic One" charset="0"/>
                <a:cs typeface="Pathway Gothic One" charset="0"/>
              </a:rPr>
              <a:t>2 MONTHS UFMS</a:t>
            </a:r>
            <a:br>
              <a:rPr lang="en-US" dirty="0">
                <a:latin typeface="Pathway Gothic One" charset="0"/>
                <a:ea typeface="Pathway Gothic One" charset="0"/>
                <a:cs typeface="Pathway Gothic One" charset="0"/>
              </a:rPr>
            </a:br>
            <a:r>
              <a:rPr lang="en-US" dirty="0">
                <a:latin typeface="Pathway Gothic One" charset="0"/>
                <a:ea typeface="Pathway Gothic One" charset="0"/>
                <a:cs typeface="Pathway Gothic One" charset="0"/>
              </a:rPr>
              <a:t>*</a:t>
            </a:r>
            <a:r>
              <a:rPr lang="en-US" sz="1000" dirty="0">
                <a:latin typeface="Pathway Gothic One" charset="0"/>
                <a:ea typeface="Pathway Gothic One" charset="0"/>
                <a:cs typeface="Pathway Gothic One" charset="0"/>
              </a:rPr>
              <a:t>Pro Partners receive MA Subscription Kit as well</a:t>
            </a:r>
          </a:p>
          <a:p>
            <a:pPr algn="ctr"/>
            <a:endParaRPr lang="en-US" sz="1200" dirty="0">
              <a:solidFill>
                <a:schemeClr val="tx1">
                  <a:lumMod val="75000"/>
                  <a:lumOff val="25000"/>
                </a:schemeClr>
              </a:solidFill>
              <a:latin typeface="Pathway Gothic One" charset="0"/>
              <a:ea typeface="Pathway Gothic One" charset="0"/>
              <a:cs typeface="Pathway Gothic One" charset="0"/>
            </a:endParaRPr>
          </a:p>
          <a:p>
            <a:pPr algn="ctr"/>
            <a:r>
              <a:rPr lang="en-US" sz="1950" dirty="0">
                <a:solidFill>
                  <a:schemeClr val="tx1">
                    <a:lumMod val="75000"/>
                    <a:lumOff val="25000"/>
                  </a:schemeClr>
                </a:solidFill>
                <a:latin typeface="Pathway Gothic One" charset="0"/>
                <a:ea typeface="Pathway Gothic One" charset="0"/>
                <a:cs typeface="Pathway Gothic One" charset="0"/>
              </a:rPr>
              <a:t>1-BUNDLE OF ASSESSMENT PADS</a:t>
            </a:r>
          </a:p>
          <a:p>
            <a:pPr algn="ctr"/>
            <a:r>
              <a:rPr lang="en-US" sz="1950" dirty="0">
                <a:solidFill>
                  <a:schemeClr val="tx1">
                    <a:lumMod val="75000"/>
                    <a:lumOff val="25000"/>
                  </a:schemeClr>
                </a:solidFill>
                <a:latin typeface="Pathway Gothic One" charset="0"/>
                <a:ea typeface="Pathway Gothic One" charset="0"/>
                <a:cs typeface="Pathway Gothic One" charset="0"/>
              </a:rPr>
              <a:t>5-B2B SERVICES CATALOGS</a:t>
            </a:r>
          </a:p>
          <a:p>
            <a:pPr algn="ctr"/>
            <a:r>
              <a:rPr lang="en-US" sz="1950" dirty="0">
                <a:solidFill>
                  <a:schemeClr val="tx1">
                    <a:lumMod val="75000"/>
                    <a:lumOff val="25000"/>
                  </a:schemeClr>
                </a:solidFill>
                <a:latin typeface="Pathway Gothic One" charset="0"/>
                <a:ea typeface="Pathway Gothic One" charset="0"/>
                <a:cs typeface="Pathway Gothic One" charset="0"/>
              </a:rPr>
              <a:t>5-RESOURCE MAGNETS</a:t>
            </a:r>
          </a:p>
          <a:p>
            <a:pPr algn="ctr"/>
            <a:r>
              <a:rPr lang="en-US" sz="1950" dirty="0">
                <a:solidFill>
                  <a:schemeClr val="tx1">
                    <a:lumMod val="75000"/>
                    <a:lumOff val="25000"/>
                  </a:schemeClr>
                </a:solidFill>
                <a:latin typeface="Pathway Gothic One" charset="0"/>
                <a:ea typeface="Pathway Gothic One" charset="0"/>
                <a:cs typeface="Pathway Gothic One" charset="0"/>
              </a:rPr>
              <a:t>5-POSTERS</a:t>
            </a:r>
          </a:p>
          <a:p>
            <a:pPr algn="ctr"/>
            <a:r>
              <a:rPr lang="en-US" sz="1950" dirty="0">
                <a:solidFill>
                  <a:schemeClr val="tx1">
                    <a:lumMod val="75000"/>
                    <a:lumOff val="25000"/>
                  </a:schemeClr>
                </a:solidFill>
                <a:latin typeface="Pathway Gothic One" charset="0"/>
                <a:ea typeface="Pathway Gothic One" charset="0"/>
                <a:cs typeface="Pathway Gothic One" charset="0"/>
              </a:rPr>
              <a:t>5-DECALS</a:t>
            </a:r>
          </a:p>
          <a:p>
            <a:br>
              <a:rPr lang="en-US" sz="1200" dirty="0">
                <a:latin typeface="Pathway Gothic One" charset="0"/>
                <a:ea typeface="Pathway Gothic One" charset="0"/>
                <a:cs typeface="Pathway Gothic One" charset="0"/>
              </a:rPr>
            </a:br>
            <a:r>
              <a:rPr lang="en-US" sz="1200" dirty="0">
                <a:latin typeface="Pathway Gothic One" charset="0"/>
                <a:ea typeface="Pathway Gothic One" charset="0"/>
                <a:cs typeface="Pathway Gothic One" charset="0"/>
              </a:rPr>
              <a:t>*Additional Sales &amp; Marketing tools available for purchase and Download.</a:t>
            </a:r>
          </a:p>
        </p:txBody>
      </p:sp>
    </p:spTree>
    <p:extLst>
      <p:ext uri="{BB962C8B-B14F-4D97-AF65-F5344CB8AC3E}">
        <p14:creationId xmlns:p14="http://schemas.microsoft.com/office/powerpoint/2010/main" val="56541788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670" y="252249"/>
            <a:ext cx="8466083" cy="788276"/>
            <a:chOff x="5880538" y="252248"/>
            <a:chExt cx="3011214" cy="788276"/>
          </a:xfrm>
          <a:solidFill>
            <a:srgbClr val="00B0F0"/>
          </a:solidFill>
        </p:grpSpPr>
        <p:sp>
          <p:nvSpPr>
            <p:cNvPr id="5" name="Rectangle 4"/>
            <p:cNvSpPr/>
            <p:nvPr/>
          </p:nvSpPr>
          <p:spPr>
            <a:xfrm>
              <a:off x="5880538" y="252248"/>
              <a:ext cx="3011214" cy="7882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975131" y="261328"/>
              <a:ext cx="2822028" cy="707886"/>
            </a:xfrm>
            <a:prstGeom prst="rect">
              <a:avLst/>
            </a:prstGeom>
            <a:grpFill/>
          </p:spPr>
          <p:txBody>
            <a:bodyPr wrap="square" rtlCol="0">
              <a:spAutoFit/>
            </a:bodyPr>
            <a:lstStyle/>
            <a:p>
              <a:pPr algn="ctr"/>
              <a:r>
                <a:rPr lang="en-US" sz="4000" dirty="0">
                  <a:solidFill>
                    <a:schemeClr val="bg1"/>
                  </a:solidFill>
                  <a:latin typeface="Pathway Gothic One" charset="0"/>
                  <a:ea typeface="Pathway Gothic One" charset="0"/>
                  <a:cs typeface="Pathway Gothic One" charset="0"/>
                </a:rPr>
                <a:t>WEBCENTER PRO OPTIONS</a:t>
              </a:r>
            </a:p>
          </p:txBody>
        </p:sp>
      </p:grpSp>
      <p:graphicFrame>
        <p:nvGraphicFramePr>
          <p:cNvPr id="2" name="Table 1"/>
          <p:cNvGraphicFramePr>
            <a:graphicFrameLocks noGrp="1"/>
          </p:cNvGraphicFramePr>
          <p:nvPr>
            <p:extLst>
              <p:ext uri="{D42A27DB-BD31-4B8C-83A1-F6EECF244321}">
                <p14:modId xmlns:p14="http://schemas.microsoft.com/office/powerpoint/2010/main" val="412486966"/>
              </p:ext>
            </p:extLst>
          </p:nvPr>
        </p:nvGraphicFramePr>
        <p:xfrm>
          <a:off x="425670" y="1049605"/>
          <a:ext cx="8467888" cy="3631622"/>
        </p:xfrm>
        <a:graphic>
          <a:graphicData uri="http://schemas.openxmlformats.org/drawingml/2006/table">
            <a:tbl>
              <a:tblPr firstRow="1" bandRow="1">
                <a:tableStyleId>{5940675A-B579-460E-94D1-54222C63F5DA}</a:tableStyleId>
              </a:tblPr>
              <a:tblGrid>
                <a:gridCol w="1903193">
                  <a:extLst>
                    <a:ext uri="{9D8B030D-6E8A-4147-A177-3AD203B41FA5}">
                      <a16:colId xmlns:a16="http://schemas.microsoft.com/office/drawing/2014/main" val="3330817130"/>
                    </a:ext>
                  </a:extLst>
                </a:gridCol>
                <a:gridCol w="1485047">
                  <a:extLst>
                    <a:ext uri="{9D8B030D-6E8A-4147-A177-3AD203B41FA5}">
                      <a16:colId xmlns:a16="http://schemas.microsoft.com/office/drawing/2014/main" val="1047942208"/>
                    </a:ext>
                  </a:extLst>
                </a:gridCol>
                <a:gridCol w="1693216">
                  <a:extLst>
                    <a:ext uri="{9D8B030D-6E8A-4147-A177-3AD203B41FA5}">
                      <a16:colId xmlns:a16="http://schemas.microsoft.com/office/drawing/2014/main" val="1978018184"/>
                    </a:ext>
                  </a:extLst>
                </a:gridCol>
                <a:gridCol w="1693216">
                  <a:extLst>
                    <a:ext uri="{9D8B030D-6E8A-4147-A177-3AD203B41FA5}">
                      <a16:colId xmlns:a16="http://schemas.microsoft.com/office/drawing/2014/main" val="1290613398"/>
                    </a:ext>
                  </a:extLst>
                </a:gridCol>
                <a:gridCol w="1693216">
                  <a:extLst>
                    <a:ext uri="{9D8B030D-6E8A-4147-A177-3AD203B41FA5}">
                      <a16:colId xmlns:a16="http://schemas.microsoft.com/office/drawing/2014/main" val="2200650260"/>
                    </a:ext>
                  </a:extLst>
                </a:gridCol>
              </a:tblGrid>
              <a:tr h="210858">
                <a:tc>
                  <a:txBody>
                    <a:bodyPr/>
                    <a:lstStyle/>
                    <a:p>
                      <a:pPr algn="l"/>
                      <a:endParaRPr lang="en-US" b="1" dirty="0">
                        <a:solidFill>
                          <a:srgbClr val="00B0F0"/>
                        </a:solidFill>
                      </a:endParaRPr>
                    </a:p>
                  </a:txBody>
                  <a:tcPr/>
                </a:tc>
                <a:tc>
                  <a:txBody>
                    <a:bodyPr/>
                    <a:lstStyle/>
                    <a:p>
                      <a:pPr algn="ctr"/>
                      <a:r>
                        <a:rPr lang="en-US" b="1" dirty="0">
                          <a:solidFill>
                            <a:srgbClr val="00B0F0"/>
                          </a:solidFill>
                        </a:rPr>
                        <a:t>SALES REP</a:t>
                      </a:r>
                    </a:p>
                    <a:p>
                      <a:pPr algn="ctr"/>
                      <a:r>
                        <a:rPr lang="en-US" b="1" dirty="0">
                          <a:solidFill>
                            <a:srgbClr val="00B0F0"/>
                          </a:solidFill>
                        </a:rPr>
                        <a:t>(6073)</a:t>
                      </a:r>
                    </a:p>
                    <a:p>
                      <a:pPr algn="ctr"/>
                      <a:r>
                        <a:rPr lang="en-US" b="1" dirty="0">
                          <a:solidFill>
                            <a:srgbClr val="00B0F0"/>
                          </a:solidFill>
                        </a:rPr>
                        <a:t> OR</a:t>
                      </a:r>
                    </a:p>
                    <a:p>
                      <a:pPr algn="ctr"/>
                      <a:r>
                        <a:rPr lang="en-US" b="1" dirty="0">
                          <a:solidFill>
                            <a:srgbClr val="00B0F0"/>
                          </a:solidFill>
                        </a:rPr>
                        <a:t>NEW WC PRO AFFILIATE</a:t>
                      </a:r>
                    </a:p>
                    <a:p>
                      <a:pPr algn="ctr"/>
                      <a:r>
                        <a:rPr lang="en-US" b="1" dirty="0">
                          <a:solidFill>
                            <a:srgbClr val="00B0F0"/>
                          </a:solidFill>
                        </a:rPr>
                        <a:t>(1586)</a:t>
                      </a:r>
                    </a:p>
                  </a:txBody>
                  <a:tcPr/>
                </a:tc>
                <a:tc>
                  <a:txBody>
                    <a:bodyPr/>
                    <a:lstStyle/>
                    <a:p>
                      <a:pPr algn="ctr"/>
                      <a:r>
                        <a:rPr lang="en-US" b="1" dirty="0">
                          <a:solidFill>
                            <a:srgbClr val="00B0F0"/>
                          </a:solidFill>
                        </a:rPr>
                        <a:t>SALES REP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F0"/>
                          </a:solidFill>
                        </a:rPr>
                        <a:t>(1585)</a:t>
                      </a:r>
                    </a:p>
                    <a:p>
                      <a:pPr algn="ctr"/>
                      <a:r>
                        <a:rPr lang="en-US" b="1" dirty="0">
                          <a:solidFill>
                            <a:srgbClr val="00B0F0"/>
                          </a:solidFill>
                        </a:rPr>
                        <a:t> 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F0"/>
                          </a:solidFill>
                        </a:rPr>
                        <a:t>NEW WC PRO PARTNER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F0"/>
                          </a:solidFill>
                        </a:rPr>
                        <a:t>(1574)</a:t>
                      </a:r>
                    </a:p>
                  </a:txBody>
                  <a:tcPr/>
                </a:tc>
                <a:tc>
                  <a:txBody>
                    <a:bodyPr/>
                    <a:lstStyle/>
                    <a:p>
                      <a:pPr algn="ctr"/>
                      <a:r>
                        <a:rPr lang="en-US" b="1" dirty="0">
                          <a:solidFill>
                            <a:srgbClr val="00B0F0"/>
                          </a:solidFill>
                        </a:rPr>
                        <a:t>AFFILIATE UPGRADE TO PRO PARTNER</a:t>
                      </a:r>
                    </a:p>
                    <a:p>
                      <a:pPr algn="ctr"/>
                      <a:r>
                        <a:rPr lang="en-US" b="1" dirty="0">
                          <a:solidFill>
                            <a:srgbClr val="00B0F0"/>
                          </a:solidFill>
                        </a:rPr>
                        <a:t>(6080)</a:t>
                      </a:r>
                    </a:p>
                  </a:txBody>
                  <a:tcPr/>
                </a:tc>
                <a:tc>
                  <a:txBody>
                    <a:bodyPr/>
                    <a:lstStyle/>
                    <a:p>
                      <a:pPr algn="ctr"/>
                      <a:r>
                        <a:rPr lang="en-US" b="1" dirty="0">
                          <a:solidFill>
                            <a:srgbClr val="00B0F0"/>
                          </a:solidFill>
                        </a:rPr>
                        <a:t>UFO UPGRADE TO PRO PARTNER</a:t>
                      </a:r>
                    </a:p>
                    <a:p>
                      <a:pPr algn="ctr"/>
                      <a:r>
                        <a:rPr lang="en-US" b="1" dirty="0">
                          <a:solidFill>
                            <a:srgbClr val="00B0F0"/>
                          </a:solidFill>
                        </a:rPr>
                        <a:t>(6072)</a:t>
                      </a:r>
                    </a:p>
                  </a:txBody>
                  <a:tcPr/>
                </a:tc>
                <a:extLst>
                  <a:ext uri="{0D108BD9-81ED-4DB2-BD59-A6C34878D82A}">
                    <a16:rowId xmlns:a16="http://schemas.microsoft.com/office/drawing/2014/main" val="10000"/>
                  </a:ext>
                </a:extLst>
              </a:tr>
              <a:tr h="431222">
                <a:tc>
                  <a:txBody>
                    <a:bodyPr/>
                    <a:lstStyle/>
                    <a:p>
                      <a:pPr algn="l"/>
                      <a:r>
                        <a:rPr lang="en-US" b="1" dirty="0"/>
                        <a:t>Pro WebCenter</a:t>
                      </a:r>
                    </a:p>
                  </a:txBody>
                  <a:tcPr/>
                </a:tc>
                <a:tc>
                  <a:txBody>
                    <a:bodyPr/>
                    <a:lstStyle/>
                    <a:p>
                      <a:pPr marL="285750" indent="-285750" algn="ctr">
                        <a:buFont typeface="Wingdings" panose="05000000000000000000" pitchFamily="2" charset="2"/>
                        <a:buChar char="ü"/>
                      </a:pPr>
                      <a:r>
                        <a:rPr lang="en-US" sz="1800" b="1"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0" indent="0" algn="ctr">
                        <a:buFont typeface="Wingdings" panose="05000000000000000000" pitchFamily="2" charset="2"/>
                        <a:buNone/>
                      </a:pPr>
                      <a:endParaRPr lang="en-US" sz="1800" dirty="0">
                        <a:solidFill>
                          <a:srgbClr val="00B0F0"/>
                        </a:solidFill>
                      </a:endParaRP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extLst>
                  <a:ext uri="{0D108BD9-81ED-4DB2-BD59-A6C34878D82A}">
                    <a16:rowId xmlns:a16="http://schemas.microsoft.com/office/drawing/2014/main" val="10001"/>
                  </a:ext>
                </a:extLst>
              </a:tr>
              <a:tr h="431222">
                <a:tc>
                  <a:txBody>
                    <a:bodyPr/>
                    <a:lstStyle/>
                    <a:p>
                      <a:pPr algn="l"/>
                      <a:r>
                        <a:rPr lang="en-US" b="1" dirty="0"/>
                        <a:t>Sales &amp; Marketing Kit and MA Websites</a:t>
                      </a:r>
                    </a:p>
                  </a:txBody>
                  <a:tcPr/>
                </a:tc>
                <a:tc>
                  <a:txBody>
                    <a:bodyPr/>
                    <a:lstStyle/>
                    <a:p>
                      <a:pPr marL="285750" indent="-285750" algn="ctr">
                        <a:buFont typeface="Wingdings" panose="05000000000000000000" pitchFamily="2" charset="2"/>
                        <a:buChar char="ü"/>
                      </a:pPr>
                      <a:r>
                        <a:rPr lang="en-US" sz="1800" b="1"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extLst>
                  <a:ext uri="{0D108BD9-81ED-4DB2-BD59-A6C34878D82A}">
                    <a16:rowId xmlns:a16="http://schemas.microsoft.com/office/drawing/2014/main" val="10002"/>
                  </a:ext>
                </a:extLst>
              </a:tr>
              <a:tr h="431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UFMS</a:t>
                      </a:r>
                    </a:p>
                    <a:p>
                      <a:pPr algn="l"/>
                      <a:endParaRPr lang="en-US" b="1" dirty="0"/>
                    </a:p>
                  </a:txBody>
                  <a:tcPr/>
                </a:tc>
                <a:tc>
                  <a:txBody>
                    <a:bodyPr/>
                    <a:lstStyle/>
                    <a:p>
                      <a:pPr marL="285750" indent="-285750" algn="ctr">
                        <a:buFont typeface="Wingdings" panose="05000000000000000000" pitchFamily="2" charset="2"/>
                        <a:buChar char="ü"/>
                      </a:pPr>
                      <a:r>
                        <a:rPr lang="en-US" sz="1800" b="1"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extLst>
                  <a:ext uri="{0D108BD9-81ED-4DB2-BD59-A6C34878D82A}">
                    <a16:rowId xmlns:a16="http://schemas.microsoft.com/office/drawing/2014/main" val="3883099211"/>
                  </a:ext>
                </a:extLst>
              </a:tr>
              <a:tr h="431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Market America Subscription Kit</a:t>
                      </a:r>
                    </a:p>
                    <a:p>
                      <a:pPr algn="l"/>
                      <a:endParaRPr lang="en-US" b="1" dirty="0"/>
                    </a:p>
                  </a:txBody>
                  <a:tcPr/>
                </a:tc>
                <a:tc>
                  <a:txBody>
                    <a:bodyPr/>
                    <a:lstStyle/>
                    <a:p>
                      <a:pPr marL="0" indent="0" algn="ctr">
                        <a:buFont typeface="Wingdings" panose="05000000000000000000" pitchFamily="2" charset="2"/>
                        <a:buNone/>
                      </a:pPr>
                      <a:endParaRPr lang="en-US" sz="1800" b="1" dirty="0">
                        <a:solidFill>
                          <a:srgbClr val="00B0F0"/>
                        </a:solidFill>
                      </a:endParaRP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0" indent="0" algn="ctr">
                        <a:buFont typeface="Wingdings" panose="05000000000000000000" pitchFamily="2" charset="2"/>
                        <a:buNone/>
                      </a:pPr>
                      <a:endParaRPr lang="en-US" sz="1800" dirty="0">
                        <a:solidFill>
                          <a:srgbClr val="00B0F0"/>
                        </a:solidFill>
                      </a:endParaRPr>
                    </a:p>
                  </a:txBody>
                  <a:tcPr/>
                </a:tc>
                <a:extLst>
                  <a:ext uri="{0D108BD9-81ED-4DB2-BD59-A6C34878D82A}">
                    <a16:rowId xmlns:a16="http://schemas.microsoft.com/office/drawing/2014/main" val="3385501360"/>
                  </a:ext>
                </a:extLst>
              </a:tr>
              <a:tr h="431222">
                <a:tc>
                  <a:txBody>
                    <a:bodyPr/>
                    <a:lstStyle/>
                    <a:p>
                      <a:pPr algn="l"/>
                      <a:r>
                        <a:rPr lang="en-US" b="1" dirty="0"/>
                        <a:t>Cost</a:t>
                      </a:r>
                    </a:p>
                    <a:p>
                      <a:pPr algn="l"/>
                      <a:r>
                        <a:rPr lang="en-US" b="0" dirty="0"/>
                        <a:t>Associated BV</a:t>
                      </a:r>
                    </a:p>
                  </a:txBody>
                  <a:tcPr/>
                </a:tc>
                <a:tc>
                  <a:txBody>
                    <a:bodyPr/>
                    <a:lstStyle/>
                    <a:p>
                      <a:pPr algn="ctr"/>
                      <a:r>
                        <a:rPr lang="en-US" b="1" dirty="0"/>
                        <a:t>$239</a:t>
                      </a:r>
                    </a:p>
                    <a:p>
                      <a:pPr algn="ctr"/>
                      <a:r>
                        <a:rPr lang="en-US" b="0" dirty="0"/>
                        <a:t>100BV</a:t>
                      </a:r>
                    </a:p>
                  </a:txBody>
                  <a:tcPr/>
                </a:tc>
                <a:tc>
                  <a:txBody>
                    <a:bodyPr/>
                    <a:lstStyle/>
                    <a:p>
                      <a:pPr algn="ctr"/>
                      <a:r>
                        <a:rPr lang="en-US" b="1" dirty="0"/>
                        <a:t>$429</a:t>
                      </a:r>
                    </a:p>
                    <a:p>
                      <a:pPr algn="ctr"/>
                      <a:r>
                        <a:rPr lang="en-US" b="0" dirty="0"/>
                        <a:t>300BV</a:t>
                      </a:r>
                    </a:p>
                  </a:txBody>
                  <a:tcPr/>
                </a:tc>
                <a:tc>
                  <a:txBody>
                    <a:bodyPr/>
                    <a:lstStyle/>
                    <a:p>
                      <a:pPr algn="ctr"/>
                      <a:r>
                        <a:rPr lang="en-US" b="1" dirty="0"/>
                        <a:t>$199</a:t>
                      </a:r>
                    </a:p>
                    <a:p>
                      <a:pPr algn="ctr"/>
                      <a:r>
                        <a:rPr lang="en-US" b="0" dirty="0"/>
                        <a:t>100BV</a:t>
                      </a:r>
                    </a:p>
                  </a:txBody>
                  <a:tcPr/>
                </a:tc>
                <a:tc>
                  <a:txBody>
                    <a:bodyPr/>
                    <a:lstStyle/>
                    <a:p>
                      <a:pPr algn="ctr"/>
                      <a:r>
                        <a:rPr lang="en-US" b="1" dirty="0"/>
                        <a:t>$379</a:t>
                      </a:r>
                    </a:p>
                    <a:p>
                      <a:pPr algn="ctr"/>
                      <a:r>
                        <a:rPr lang="en-US" b="0" dirty="0"/>
                        <a:t>300BV</a:t>
                      </a:r>
                    </a:p>
                  </a:txBody>
                  <a:tcPr/>
                </a:tc>
                <a:extLst>
                  <a:ext uri="{0D108BD9-81ED-4DB2-BD59-A6C34878D82A}">
                    <a16:rowId xmlns:a16="http://schemas.microsoft.com/office/drawing/2014/main" val="761175272"/>
                  </a:ext>
                </a:extLst>
              </a:tr>
            </a:tbl>
          </a:graphicData>
        </a:graphic>
      </p:graphicFrame>
      <p:sp>
        <p:nvSpPr>
          <p:cNvPr id="7" name="TextBox 6">
            <a:extLst>
              <a:ext uri="{FF2B5EF4-FFF2-40B4-BE49-F238E27FC236}">
                <a16:creationId xmlns:a16="http://schemas.microsoft.com/office/drawing/2014/main" id="{30947496-5BD9-462E-BDCD-0507A2A9D9E7}"/>
              </a:ext>
            </a:extLst>
          </p:cNvPr>
          <p:cNvSpPr txBox="1"/>
          <p:nvPr/>
        </p:nvSpPr>
        <p:spPr>
          <a:xfrm>
            <a:off x="425670" y="4766876"/>
            <a:ext cx="846788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b="1" dirty="0"/>
              <a:t>*All WebCenter Pro Accounts Monthly Fee: $79/ month and UFMS: $21.95/month</a:t>
            </a:r>
          </a:p>
        </p:txBody>
      </p:sp>
    </p:spTree>
    <p:extLst>
      <p:ext uri="{BB962C8B-B14F-4D97-AF65-F5344CB8AC3E}">
        <p14:creationId xmlns:p14="http://schemas.microsoft.com/office/powerpoint/2010/main" val="395361369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8694" y="285750"/>
            <a:ext cx="5709745" cy="584775"/>
          </a:xfrm>
          <a:prstGeom prst="rect">
            <a:avLst/>
          </a:prstGeom>
          <a:noFill/>
        </p:spPr>
        <p:txBody>
          <a:bodyPr wrap="square" rtlCol="0">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F0"/>
                </a:solidFill>
                <a:effectLst/>
                <a:uLnTx/>
                <a:uFillTx/>
                <a:latin typeface="Calibri Light"/>
                <a:ea typeface="+mj-ea"/>
                <a:cs typeface="+mj-cs"/>
                <a:sym typeface="Calibri"/>
              </a:rPr>
              <a:t>YOUR NEXT STEPS</a:t>
            </a:r>
            <a:endParaRPr kumimoji="0" lang="en-US" sz="1800" b="0" i="0" u="none" strike="noStrike" kern="0" cap="none" spc="0" normalizeH="0" baseline="0" noProof="0" dirty="0">
              <a:ln>
                <a:noFill/>
              </a:ln>
              <a:solidFill>
                <a:srgbClr val="000000"/>
              </a:solidFill>
              <a:effectLst/>
              <a:uLnTx/>
              <a:uFillTx/>
              <a:latin typeface="Calibri Light"/>
              <a:ea typeface="+mj-ea"/>
              <a:cs typeface="+mj-cs"/>
              <a:sym typeface="Calibri"/>
            </a:endParaRPr>
          </a:p>
        </p:txBody>
      </p:sp>
      <p:sp>
        <p:nvSpPr>
          <p:cNvPr id="7" name="Rectangle 6"/>
          <p:cNvSpPr/>
          <p:nvPr/>
        </p:nvSpPr>
        <p:spPr>
          <a:xfrm>
            <a:off x="3955830" y="1369731"/>
            <a:ext cx="4666593" cy="923330"/>
          </a:xfrm>
          <a:prstGeom prst="rect">
            <a:avLst/>
          </a:prstGeom>
          <a:ln>
            <a:solidFill>
              <a:schemeClr val="bg1">
                <a:lumMod val="95000"/>
              </a:schemeClr>
            </a:solidFill>
          </a:ln>
        </p:spPr>
        <p:txBody>
          <a:bodyPr wrap="square">
            <a:spAutoFit/>
          </a:bodyPr>
          <a:lstStyle/>
          <a:p>
            <a:pPr marL="0" marR="0" lvl="0" indent="0" algn="ctr" defTabSz="914400" rtl="0" eaLnBrk="1" fontAlgn="auto" latinLnBrk="0" hangingPunct="0">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t>CONTINUE YOUR RESEARCH</a:t>
            </a:r>
            <a:b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br>
            <a:r>
              <a:rPr lang="en-US" b="1" dirty="0">
                <a:solidFill>
                  <a:prstClr val="black">
                    <a:lumMod val="85000"/>
                    <a:lumOff val="15000"/>
                  </a:prstClr>
                </a:solidFill>
                <a:latin typeface="Calibri Light"/>
              </a:rPr>
              <a:t>R</a:t>
            </a:r>
            <a:r>
              <a:rPr kumimoji="0" lang="en-US" sz="1800" b="1" i="0" u="none" strike="noStrike" kern="0" cap="none" spc="0" normalizeH="0" baseline="0" noProof="0" dirty="0" err="1">
                <a:ln>
                  <a:noFill/>
                </a:ln>
                <a:solidFill>
                  <a:prstClr val="black">
                    <a:lumMod val="85000"/>
                    <a:lumOff val="15000"/>
                  </a:prstClr>
                </a:solidFill>
                <a:effectLst/>
                <a:uLnTx/>
                <a:uFillTx/>
                <a:latin typeface="Calibri Light"/>
                <a:ea typeface="+mj-ea"/>
                <a:cs typeface="+mj-cs"/>
                <a:sym typeface="Calibri"/>
              </a:rPr>
              <a:t>eview</a:t>
            </a:r>
            <a: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t> www.mawc411.com</a:t>
            </a:r>
            <a:b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br>
            <a: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t>Review www.mawebcenters.com</a:t>
            </a:r>
          </a:p>
        </p:txBody>
      </p:sp>
      <p:sp>
        <p:nvSpPr>
          <p:cNvPr id="9" name="Rectangle 8"/>
          <p:cNvSpPr/>
          <p:nvPr/>
        </p:nvSpPr>
        <p:spPr>
          <a:xfrm>
            <a:off x="3955830" y="2498264"/>
            <a:ext cx="4666593" cy="923330"/>
          </a:xfrm>
          <a:prstGeom prst="rect">
            <a:avLst/>
          </a:prstGeom>
          <a:ln>
            <a:solidFill>
              <a:schemeClr val="bg1">
                <a:lumMod val="95000"/>
              </a:schemeClr>
            </a:solidFill>
          </a:ln>
        </p:spPr>
        <p:txBody>
          <a:bodyPr wrap="square">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t>BOOK A FOLLOW-UP</a:t>
            </a:r>
            <a:b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br>
            <a:r>
              <a:rPr kumimoji="0" lang="en-US" sz="1800" b="1" i="0" u="none" strike="noStrike" kern="0" cap="none" spc="0" normalizeH="0" baseline="0" noProof="0" dirty="0">
                <a:ln w="3175">
                  <a:noFill/>
                </a:ln>
                <a:solidFill>
                  <a:srgbClr val="000000"/>
                </a:solidFill>
                <a:effectLst/>
                <a:uLnTx/>
                <a:uFillTx/>
                <a:latin typeface="Calibri Light"/>
                <a:ea typeface="+mj-ea"/>
                <a:cs typeface="Helvetica Regular" charset="0"/>
                <a:sym typeface="Calibri"/>
              </a:rPr>
              <a:t>Schedule  an appointment to get your questions answered and learn about the </a:t>
            </a:r>
            <a:r>
              <a:rPr kumimoji="0" lang="en-US" sz="1800" b="1" i="0" u="none" strike="noStrike" kern="0" cap="none" spc="0" normalizeH="0" baseline="0" noProof="0" dirty="0" err="1">
                <a:ln w="3175">
                  <a:noFill/>
                </a:ln>
                <a:solidFill>
                  <a:srgbClr val="000000"/>
                </a:solidFill>
                <a:effectLst/>
                <a:uLnTx/>
                <a:uFillTx/>
                <a:latin typeface="Calibri Light"/>
                <a:ea typeface="+mj-ea"/>
                <a:cs typeface="Helvetica Regular" charset="0"/>
                <a:sym typeface="Calibri"/>
              </a:rPr>
              <a:t>UnFranchise</a:t>
            </a:r>
            <a:endParaRPr kumimoji="0" lang="en-US" sz="1800" b="1" i="0" u="none" strike="noStrike" kern="0" cap="none" spc="0" normalizeH="0" baseline="0" noProof="0" dirty="0">
              <a:ln w="3175">
                <a:noFill/>
              </a:ln>
              <a:solidFill>
                <a:srgbClr val="000000"/>
              </a:solidFill>
              <a:effectLst/>
              <a:uLnTx/>
              <a:uFillTx/>
              <a:latin typeface="Calibri Light"/>
              <a:ea typeface="+mj-ea"/>
              <a:cs typeface="Helvetica Regular" charset="0"/>
              <a:sym typeface="Calibri"/>
            </a:endParaRPr>
          </a:p>
        </p:txBody>
      </p:sp>
      <p:sp>
        <p:nvSpPr>
          <p:cNvPr id="10" name="Rectangle 9"/>
          <p:cNvSpPr/>
          <p:nvPr/>
        </p:nvSpPr>
        <p:spPr>
          <a:xfrm>
            <a:off x="3955830" y="3781992"/>
            <a:ext cx="4666593" cy="646331"/>
          </a:xfrm>
          <a:prstGeom prst="rect">
            <a:avLst/>
          </a:prstGeom>
          <a:ln>
            <a:solidFill>
              <a:schemeClr val="bg1">
                <a:lumMod val="95000"/>
              </a:schemeClr>
            </a:solidFill>
          </a:ln>
        </p:spPr>
        <p:txBody>
          <a:bodyPr wrap="square">
            <a:spAutoFit/>
          </a:bodyPr>
          <a:lstStyle/>
          <a:p>
            <a:pPr marL="0" marR="0" lvl="0" indent="0" algn="ctr" defTabSz="914400" rtl="0" eaLnBrk="1" fontAlgn="auto" latinLnBrk="0" hangingPunct="0">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t>ESTABLISH YOUR WEBCENTER PRO ACCOUNT</a:t>
            </a:r>
            <a:b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br>
            <a: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t>Become a WebCenter Pro Affiliate or Pro Partner</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1804692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sharpenSoften amount="11000"/>
                    </a14:imgEffect>
                    <a14:imgEffect>
                      <a14:colorTemperature colorTemp="3890"/>
                    </a14:imgEffect>
                    <a14:imgEffect>
                      <a14:brightnessContrast bright="-29000"/>
                    </a14:imgEffect>
                  </a14:imgLayer>
                </a14:imgProps>
              </a:ext>
              <a:ext uri="{28A0092B-C50C-407E-A947-70E740481C1C}">
                <a14:useLocalDpi xmlns:a14="http://schemas.microsoft.com/office/drawing/2010/main" val="0"/>
              </a:ext>
            </a:extLst>
          </a:blip>
          <a:stretch>
            <a:fillRect/>
          </a:stretch>
        </p:blipFill>
        <p:spPr>
          <a:xfrm>
            <a:off x="0" y="-45864"/>
            <a:ext cx="9323882" cy="6220361"/>
          </a:xfrm>
          <a:prstGeom prst="rect">
            <a:avLst/>
          </a:prstGeom>
        </p:spPr>
      </p:pic>
      <p:sp>
        <p:nvSpPr>
          <p:cNvPr id="2" name="TextBox 1"/>
          <p:cNvSpPr txBox="1"/>
          <p:nvPr/>
        </p:nvSpPr>
        <p:spPr>
          <a:xfrm>
            <a:off x="0" y="1787044"/>
            <a:ext cx="9323882" cy="2554543"/>
          </a:xfrm>
          <a:prstGeom prst="rect">
            <a:avLst/>
          </a:prstGeom>
          <a:solidFill>
            <a:schemeClr val="tx1">
              <a:lumMod val="85000"/>
              <a:lumOff val="15000"/>
              <a:alpha val="5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1"/>
                </a:solidFill>
                <a:effectLst/>
                <a:uFillTx/>
                <a:latin typeface="Pathway Gothic One" charset="0"/>
                <a:ea typeface="Pathway Gothic One" charset="0"/>
                <a:cs typeface="Pathway Gothic One" charset="0"/>
                <a:sym typeface="Calibri"/>
              </a:rPr>
              <a:t>THANK YOU</a:t>
            </a:r>
          </a:p>
          <a:p>
            <a:pPr marL="0" marR="0" indent="0" algn="ctr" defTabSz="457200" rtl="0" fontAlgn="auto" latinLnBrk="0" hangingPunct="0">
              <a:lnSpc>
                <a:spcPct val="100000"/>
              </a:lnSpc>
              <a:spcBef>
                <a:spcPts val="0"/>
              </a:spcBef>
              <a:spcAft>
                <a:spcPts val="0"/>
              </a:spcAft>
              <a:buClrTx/>
              <a:buSzTx/>
              <a:buFontTx/>
              <a:buNone/>
              <a:tabLst/>
            </a:pPr>
            <a:r>
              <a:rPr lang="en-US" sz="4000" dirty="0">
                <a:solidFill>
                  <a:schemeClr val="bg1"/>
                </a:solidFill>
                <a:latin typeface="Pathway Gothic One" charset="0"/>
                <a:ea typeface="Pathway Gothic One" charset="0"/>
                <a:cs typeface="Pathway Gothic One" charset="0"/>
              </a:rPr>
              <a:t>WE LOOK FORWARD TO A SUCCESSFUL PARTNERSHIP</a:t>
            </a:r>
            <a:endParaRPr kumimoji="0" lang="en-US" sz="4000" b="0" i="0" u="none" strike="noStrike" cap="none" spc="0" normalizeH="0" baseline="0" dirty="0">
              <a:ln>
                <a:noFill/>
              </a:ln>
              <a:solidFill>
                <a:schemeClr val="bg1"/>
              </a:solidFill>
              <a:effectLst/>
              <a:uFillTx/>
              <a:latin typeface="Pathway Gothic One" charset="0"/>
              <a:ea typeface="Pathway Gothic One" charset="0"/>
              <a:cs typeface="Pathway Gothic One"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dirty="0">
              <a:ln>
                <a:noFill/>
              </a:ln>
              <a:solidFill>
                <a:schemeClr val="bg1"/>
              </a:solidFill>
              <a:effectLst/>
              <a:uFillTx/>
              <a:latin typeface="Pathway Gothic One" charset="0"/>
              <a:ea typeface="Pathway Gothic One" charset="0"/>
              <a:cs typeface="Pathway Gothic One" charset="0"/>
              <a:sym typeface="Calibri"/>
            </a:endParaRPr>
          </a:p>
        </p:txBody>
      </p:sp>
    </p:spTree>
    <p:extLst>
      <p:ext uri="{BB962C8B-B14F-4D97-AF65-F5344CB8AC3E}">
        <p14:creationId xmlns:p14="http://schemas.microsoft.com/office/powerpoint/2010/main" val="529074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0" y="1717334"/>
            <a:ext cx="9143999" cy="1938992"/>
          </a:xfrm>
          <a:prstGeom prst="rect">
            <a:avLst/>
          </a:prstGeom>
          <a:noFill/>
        </p:spPr>
        <p:txBody>
          <a:bodyPr wrap="square" rtlCol="0">
            <a:spAutoFit/>
          </a:bodyPr>
          <a:lstStyle/>
          <a:p>
            <a:pPr algn="r"/>
            <a:r>
              <a:rPr lang="en-US" sz="6000" b="1" dirty="0">
                <a:solidFill>
                  <a:schemeClr val="bg1"/>
                </a:solidFill>
                <a:latin typeface="Pathway Gothic One" charset="0"/>
                <a:ea typeface="Pathway Gothic One" charset="0"/>
                <a:cs typeface="Pathway Gothic One" charset="0"/>
              </a:rPr>
              <a:t>THERE ARE  MULTIPLE WAYS </a:t>
            </a:r>
          </a:p>
        </p:txBody>
      </p:sp>
      <p:sp>
        <p:nvSpPr>
          <p:cNvPr id="5" name="Rectangle 4"/>
          <p:cNvSpPr/>
          <p:nvPr/>
        </p:nvSpPr>
        <p:spPr>
          <a:xfrm>
            <a:off x="3832685" y="3844636"/>
            <a:ext cx="5311315" cy="1298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lumMod val="85000"/>
                    <a:lumOff val="15000"/>
                  </a:schemeClr>
                </a:solidFill>
                <a:latin typeface="Pathway Gothic One" charset="0"/>
                <a:ea typeface="Pathway Gothic One" charset="0"/>
                <a:cs typeface="Pathway Gothic One" charset="0"/>
              </a:rPr>
              <a:t>TO ARRIVE AT A DESTINATION</a:t>
            </a:r>
          </a:p>
        </p:txBody>
      </p:sp>
    </p:spTree>
    <p:extLst>
      <p:ext uri="{BB962C8B-B14F-4D97-AF65-F5344CB8AC3E}">
        <p14:creationId xmlns:p14="http://schemas.microsoft.com/office/powerpoint/2010/main" val="6648647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812" y="0"/>
            <a:ext cx="10414286" cy="5143500"/>
          </a:xfrm>
          <a:prstGeom prst="rect">
            <a:avLst/>
          </a:prstGeom>
        </p:spPr>
      </p:pic>
      <p:sp>
        <p:nvSpPr>
          <p:cNvPr id="16" name="Rectangle 15"/>
          <p:cNvSpPr/>
          <p:nvPr/>
        </p:nvSpPr>
        <p:spPr>
          <a:xfrm>
            <a:off x="1658412" y="1669385"/>
            <a:ext cx="5829300" cy="3155708"/>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2550" baseline="30000" dirty="0">
              <a:solidFill>
                <a:prstClr val="white"/>
              </a:solidFill>
              <a:latin typeface="DIN-Regular"/>
              <a:cs typeface="DIN-Regular"/>
            </a:endParaRPr>
          </a:p>
        </p:txBody>
      </p:sp>
      <p:sp>
        <p:nvSpPr>
          <p:cNvPr id="18" name="Rectangle 17"/>
          <p:cNvSpPr/>
          <p:nvPr/>
        </p:nvSpPr>
        <p:spPr>
          <a:xfrm>
            <a:off x="1659865" y="527636"/>
            <a:ext cx="5829167" cy="857250"/>
          </a:xfrm>
          <a:prstGeom prst="rect">
            <a:avLst/>
          </a:prstGeom>
          <a:solidFill>
            <a:schemeClr val="tx1">
              <a:lumMod val="85000"/>
              <a:lumOff val="15000"/>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1796014" y="1775684"/>
            <a:ext cx="5870251" cy="2803330"/>
          </a:xfrm>
          <a:prstGeom prst="rect">
            <a:avLst/>
          </a:prstGeom>
        </p:spPr>
        <p:txBody>
          <a:bodyPr wrap="square" lIns="68561" tIns="34289" rIns="68561" bIns="34289">
            <a:spAutoFit/>
          </a:bodyPr>
          <a:lstStyle/>
          <a:p>
            <a:pPr>
              <a:lnSpc>
                <a:spcPct val="80000"/>
              </a:lnSpc>
              <a:spcAft>
                <a:spcPts val="1350"/>
              </a:spcAft>
            </a:pPr>
            <a:r>
              <a:rPr lang="en-US" sz="1500" b="1" dirty="0">
                <a:ln w="3175">
                  <a:noFill/>
                </a:ln>
                <a:latin typeface="Helvetica Light"/>
                <a:cs typeface="Helvetica Light"/>
              </a:rPr>
              <a:t>DESTINATION: </a:t>
            </a:r>
            <a:r>
              <a:rPr lang="en-US" sz="1500" dirty="0">
                <a:ln w="3175">
                  <a:noFill/>
                </a:ln>
                <a:latin typeface="Helvetica Light"/>
                <a:cs typeface="Helvetica Light"/>
              </a:rPr>
              <a:t>INCREASE SALES, DECREASE EXPENSES</a:t>
            </a:r>
          </a:p>
          <a:p>
            <a:pPr>
              <a:lnSpc>
                <a:spcPct val="80000"/>
              </a:lnSpc>
              <a:spcAft>
                <a:spcPts val="1350"/>
              </a:spcAft>
            </a:pPr>
            <a:r>
              <a:rPr lang="en-US" sz="1500" b="1" dirty="0">
                <a:ln w="3175">
                  <a:noFill/>
                </a:ln>
                <a:latin typeface="Helvetica Light"/>
                <a:cs typeface="Helvetica Light"/>
              </a:rPr>
              <a:t>ROAD MAP:	</a:t>
            </a:r>
          </a:p>
          <a:p>
            <a:pPr marL="257175" indent="-257175">
              <a:lnSpc>
                <a:spcPct val="80000"/>
              </a:lnSpc>
              <a:spcAft>
                <a:spcPts val="1350"/>
              </a:spcAft>
              <a:buFont typeface="Arial" charset="0"/>
              <a:buChar char="•"/>
            </a:pPr>
            <a:r>
              <a:rPr lang="en-US" sz="1500" dirty="0">
                <a:ln w="3175">
                  <a:noFill/>
                </a:ln>
                <a:latin typeface="Helvetica Light"/>
                <a:cs typeface="Helvetica Light"/>
              </a:rPr>
              <a:t>MASS MARKETING</a:t>
            </a:r>
          </a:p>
          <a:p>
            <a:pPr marL="257175" indent="-257175">
              <a:lnSpc>
                <a:spcPct val="80000"/>
              </a:lnSpc>
              <a:spcAft>
                <a:spcPts val="1350"/>
              </a:spcAft>
              <a:buFont typeface="Arial" charset="0"/>
              <a:buChar char="•"/>
            </a:pPr>
            <a:r>
              <a:rPr lang="en-US" sz="1500" dirty="0">
                <a:ln w="3175">
                  <a:noFill/>
                </a:ln>
                <a:latin typeface="Helvetica Light"/>
                <a:cs typeface="Helvetica Light"/>
              </a:rPr>
              <a:t>EXCELLENT WEBSITE &amp; MOBILE PRESENCE</a:t>
            </a:r>
          </a:p>
          <a:p>
            <a:pPr marL="257175" indent="-257175">
              <a:lnSpc>
                <a:spcPct val="80000"/>
              </a:lnSpc>
              <a:spcAft>
                <a:spcPts val="1350"/>
              </a:spcAft>
              <a:buFont typeface="Arial" charset="0"/>
              <a:buChar char="•"/>
            </a:pPr>
            <a:r>
              <a:rPr lang="en-US" sz="1500" dirty="0">
                <a:ln w="3175">
                  <a:noFill/>
                </a:ln>
                <a:latin typeface="Helvetica Light"/>
                <a:cs typeface="Helvetica Light"/>
              </a:rPr>
              <a:t>SEO </a:t>
            </a:r>
          </a:p>
          <a:p>
            <a:pPr marL="257175" indent="-257175">
              <a:lnSpc>
                <a:spcPct val="80000"/>
              </a:lnSpc>
              <a:spcAft>
                <a:spcPts val="1350"/>
              </a:spcAft>
              <a:buFont typeface="Arial" charset="0"/>
              <a:buChar char="•"/>
            </a:pPr>
            <a:r>
              <a:rPr lang="en-US" sz="1500" dirty="0">
                <a:ln w="3175">
                  <a:noFill/>
                </a:ln>
                <a:latin typeface="Helvetica Light"/>
                <a:cs typeface="Helvetica Light"/>
              </a:rPr>
              <a:t>GOOGLE (SEM)</a:t>
            </a:r>
          </a:p>
          <a:p>
            <a:pPr marL="257175" indent="-257175">
              <a:lnSpc>
                <a:spcPct val="80000"/>
              </a:lnSpc>
              <a:spcAft>
                <a:spcPts val="1350"/>
              </a:spcAft>
              <a:buFont typeface="Arial" charset="0"/>
              <a:buChar char="•"/>
            </a:pPr>
            <a:r>
              <a:rPr lang="en-US" sz="1500" dirty="0">
                <a:ln w="3175">
                  <a:noFill/>
                </a:ln>
                <a:latin typeface="Helvetica Light"/>
                <a:cs typeface="Helvetica Light"/>
              </a:rPr>
              <a:t>SOCIAL MEDIA &amp; ONLINE CAMPAIGNS</a:t>
            </a:r>
          </a:p>
          <a:p>
            <a:pPr>
              <a:lnSpc>
                <a:spcPct val="80000"/>
              </a:lnSpc>
              <a:spcAft>
                <a:spcPts val="1350"/>
              </a:spcAft>
            </a:pPr>
            <a:r>
              <a:rPr lang="en-US" sz="1500" b="1" dirty="0">
                <a:ln w="3175">
                  <a:noFill/>
                </a:ln>
                <a:latin typeface="Helvetica Light"/>
                <a:cs typeface="Helvetica Light"/>
              </a:rPr>
              <a:t>CHALLENGE: BUILD CUSTOMER RELATIONSHIP</a:t>
            </a:r>
          </a:p>
        </p:txBody>
      </p:sp>
      <p:sp>
        <p:nvSpPr>
          <p:cNvPr id="10" name="TextBox 9"/>
          <p:cNvSpPr txBox="1"/>
          <p:nvPr/>
        </p:nvSpPr>
        <p:spPr>
          <a:xfrm>
            <a:off x="1689365" y="594209"/>
            <a:ext cx="5820834" cy="784830"/>
          </a:xfrm>
          <a:prstGeom prst="rect">
            <a:avLst/>
          </a:prstGeom>
          <a:noFill/>
        </p:spPr>
        <p:txBody>
          <a:bodyPr wrap="square" rtlCol="0">
            <a:spAutoFit/>
          </a:bodyPr>
          <a:lstStyle/>
          <a:p>
            <a:pPr algn="ctr" defTabSz="342900"/>
            <a:r>
              <a:rPr lang="en-US" sz="4500" b="1" spc="75" dirty="0">
                <a:solidFill>
                  <a:schemeClr val="bg1"/>
                </a:solidFill>
                <a:latin typeface="Pathway Gothic One" charset="0"/>
                <a:ea typeface="Pathway Gothic One" charset="0"/>
                <a:cs typeface="Pathway Gothic One" charset="0"/>
              </a:rPr>
              <a:t>BIG BOX STORES</a:t>
            </a:r>
          </a:p>
        </p:txBody>
      </p:sp>
    </p:spTree>
    <p:extLst>
      <p:ext uri="{BB962C8B-B14F-4D97-AF65-F5344CB8AC3E}">
        <p14:creationId xmlns:p14="http://schemas.microsoft.com/office/powerpoint/2010/main" val="2086645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kstockPhotos-466210015.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5455"/>
            <a:ext cx="9182101" cy="5143500"/>
          </a:xfrm>
          <a:prstGeom prst="rect">
            <a:avLst/>
          </a:prstGeom>
        </p:spPr>
      </p:pic>
      <p:sp>
        <p:nvSpPr>
          <p:cNvPr id="20" name="Rectangle 19"/>
          <p:cNvSpPr/>
          <p:nvPr/>
        </p:nvSpPr>
        <p:spPr>
          <a:xfrm>
            <a:off x="1658412" y="1669385"/>
            <a:ext cx="5829300" cy="2842457"/>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2550" baseline="30000" dirty="0">
              <a:solidFill>
                <a:prstClr val="white"/>
              </a:solidFill>
              <a:latin typeface="DIN-Regular"/>
              <a:cs typeface="DIN-Regular"/>
            </a:endParaRPr>
          </a:p>
        </p:txBody>
      </p:sp>
      <p:sp>
        <p:nvSpPr>
          <p:cNvPr id="19" name="Rectangle 18"/>
          <p:cNvSpPr/>
          <p:nvPr/>
        </p:nvSpPr>
        <p:spPr>
          <a:xfrm>
            <a:off x="1659865" y="527635"/>
            <a:ext cx="5829167" cy="1675237"/>
          </a:xfrm>
          <a:prstGeom prst="rect">
            <a:avLst/>
          </a:prstGeom>
          <a:solidFill>
            <a:srgbClr val="0FB7FF">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1655924" y="646222"/>
            <a:ext cx="5831788" cy="1477328"/>
          </a:xfrm>
          <a:prstGeom prst="rect">
            <a:avLst/>
          </a:prstGeom>
          <a:noFill/>
        </p:spPr>
        <p:txBody>
          <a:bodyPr wrap="square" rtlCol="0">
            <a:spAutoFit/>
          </a:bodyPr>
          <a:lstStyle/>
          <a:p>
            <a:pPr algn="ctr" defTabSz="342900"/>
            <a:r>
              <a:rPr lang="en-US" sz="4500" b="1" spc="75" dirty="0">
                <a:solidFill>
                  <a:schemeClr val="bg1"/>
                </a:solidFill>
                <a:latin typeface="Pathway Gothic One" charset="0"/>
                <a:ea typeface="Pathway Gothic One" charset="0"/>
                <a:cs typeface="Pathway Gothic One" charset="0"/>
              </a:rPr>
              <a:t>LOCAL BUSINESSES</a:t>
            </a:r>
          </a:p>
        </p:txBody>
      </p:sp>
      <p:sp>
        <p:nvSpPr>
          <p:cNvPr id="7" name="Rectangle 6"/>
          <p:cNvSpPr/>
          <p:nvPr/>
        </p:nvSpPr>
        <p:spPr>
          <a:xfrm>
            <a:off x="1659865" y="2409662"/>
            <a:ext cx="5870251" cy="1895389"/>
          </a:xfrm>
          <a:prstGeom prst="rect">
            <a:avLst/>
          </a:prstGeom>
        </p:spPr>
        <p:txBody>
          <a:bodyPr wrap="square" lIns="68561" tIns="34289" rIns="68561" bIns="34289">
            <a:spAutoFit/>
          </a:bodyPr>
          <a:lstStyle/>
          <a:p>
            <a:pPr>
              <a:lnSpc>
                <a:spcPct val="80000"/>
              </a:lnSpc>
              <a:spcAft>
                <a:spcPts val="1350"/>
              </a:spcAft>
            </a:pPr>
            <a:r>
              <a:rPr lang="en-US" sz="1500" b="1" dirty="0">
                <a:ln w="3175">
                  <a:noFill/>
                </a:ln>
                <a:latin typeface="Helvetica Light"/>
                <a:cs typeface="Helvetica Light"/>
              </a:rPr>
              <a:t>DESTINATION: </a:t>
            </a:r>
            <a:r>
              <a:rPr lang="en-US" sz="1500" dirty="0">
                <a:ln w="3175">
                  <a:noFill/>
                </a:ln>
                <a:latin typeface="Helvetica Light"/>
                <a:cs typeface="Helvetica Light"/>
              </a:rPr>
              <a:t>INCREASE SALES, DECREASE EXPENSES</a:t>
            </a:r>
          </a:p>
          <a:p>
            <a:pPr>
              <a:lnSpc>
                <a:spcPct val="80000"/>
              </a:lnSpc>
              <a:spcAft>
                <a:spcPts val="1350"/>
              </a:spcAft>
            </a:pPr>
            <a:r>
              <a:rPr lang="en-US" sz="1500" b="1" dirty="0">
                <a:ln w="3175">
                  <a:noFill/>
                </a:ln>
                <a:latin typeface="Helvetica Light"/>
                <a:cs typeface="Helvetica Light"/>
              </a:rPr>
              <a:t>ROAD MAP:	</a:t>
            </a:r>
          </a:p>
          <a:p>
            <a:pPr marL="257175" indent="-257175">
              <a:lnSpc>
                <a:spcPct val="80000"/>
              </a:lnSpc>
              <a:spcAft>
                <a:spcPts val="1350"/>
              </a:spcAft>
              <a:buFont typeface="Arial" charset="0"/>
              <a:buChar char="•"/>
            </a:pPr>
            <a:r>
              <a:rPr lang="en-US" sz="1500" dirty="0">
                <a:ln w="3175">
                  <a:noFill/>
                </a:ln>
                <a:latin typeface="Helvetica Light"/>
                <a:cs typeface="Helvetica Light"/>
              </a:rPr>
              <a:t>CUSTOMER RELATIONSHIP</a:t>
            </a:r>
          </a:p>
          <a:p>
            <a:pPr marL="257175" indent="-257175">
              <a:lnSpc>
                <a:spcPct val="80000"/>
              </a:lnSpc>
              <a:spcAft>
                <a:spcPts val="1350"/>
              </a:spcAft>
              <a:buFont typeface="Arial" charset="0"/>
              <a:buChar char="•"/>
            </a:pPr>
            <a:r>
              <a:rPr lang="en-US" sz="1500" dirty="0">
                <a:ln w="3175">
                  <a:noFill/>
                </a:ln>
                <a:latin typeface="Helvetica Light"/>
                <a:cs typeface="Helvetica Light"/>
              </a:rPr>
              <a:t>BASIC ADVERTISING / WEBSITE</a:t>
            </a:r>
          </a:p>
          <a:p>
            <a:pPr>
              <a:lnSpc>
                <a:spcPct val="80000"/>
              </a:lnSpc>
              <a:spcAft>
                <a:spcPts val="1350"/>
              </a:spcAft>
            </a:pPr>
            <a:r>
              <a:rPr lang="en-US" sz="1500" b="1" dirty="0">
                <a:ln w="3175">
                  <a:noFill/>
                </a:ln>
                <a:latin typeface="Helvetica Light"/>
                <a:cs typeface="Helvetica Light"/>
              </a:rPr>
              <a:t>CHALLENGE: MASSIVE GAP IN ADVERTISING BUDGET AND RESOURCES </a:t>
            </a:r>
          </a:p>
        </p:txBody>
      </p:sp>
    </p:spTree>
    <p:extLst>
      <p:ext uri="{BB962C8B-B14F-4D97-AF65-F5344CB8AC3E}">
        <p14:creationId xmlns:p14="http://schemas.microsoft.com/office/powerpoint/2010/main" val="11812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553050" y="0"/>
            <a:ext cx="4590950" cy="5143500"/>
          </a:xfrm>
          <a:prstGeom prst="rect">
            <a:avLst/>
          </a:prstGeom>
        </p:spPr>
      </p:pic>
      <p:sp>
        <p:nvSpPr>
          <p:cNvPr id="3" name="TextBox 2"/>
          <p:cNvSpPr txBox="1"/>
          <p:nvPr/>
        </p:nvSpPr>
        <p:spPr>
          <a:xfrm>
            <a:off x="701690" y="551898"/>
            <a:ext cx="3321424" cy="369332"/>
          </a:xfrm>
          <a:prstGeom prst="rect">
            <a:avLst/>
          </a:prstGeom>
          <a:noFill/>
        </p:spPr>
        <p:txBody>
          <a:bodyPr wrap="square" rtlCol="0">
            <a:spAutoFit/>
          </a:bodyPr>
          <a:lstStyle/>
          <a:p>
            <a:pPr algn="ctr"/>
            <a:r>
              <a:rPr lang="en-US" b="1" dirty="0">
                <a:solidFill>
                  <a:schemeClr val="bg1"/>
                </a:solidFill>
              </a:rPr>
              <a:t>BEFORE SMB</a:t>
            </a:r>
          </a:p>
        </p:txBody>
      </p:sp>
      <p:sp>
        <p:nvSpPr>
          <p:cNvPr id="9" name="Rectangle 8"/>
          <p:cNvSpPr/>
          <p:nvPr/>
        </p:nvSpPr>
        <p:spPr>
          <a:xfrm>
            <a:off x="363682" y="234442"/>
            <a:ext cx="3738893" cy="78971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Pathway Gothic One" charset="0"/>
                <a:ea typeface="Pathway Gothic One" charset="0"/>
                <a:cs typeface="Pathway Gothic One" charset="0"/>
              </a:rPr>
              <a:t>1990</a:t>
            </a:r>
          </a:p>
        </p:txBody>
      </p:sp>
      <p:sp>
        <p:nvSpPr>
          <p:cNvPr id="10" name="Rectangle 9"/>
          <p:cNvSpPr/>
          <p:nvPr/>
        </p:nvSpPr>
        <p:spPr>
          <a:xfrm>
            <a:off x="363682" y="1341608"/>
            <a:ext cx="3738893" cy="1938992"/>
          </a:xfrm>
          <a:prstGeom prst="rect">
            <a:avLst/>
          </a:prstGeom>
        </p:spPr>
        <p:txBody>
          <a:bodyPr wrap="square">
            <a:spAutoFit/>
          </a:bodyPr>
          <a:lstStyle/>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RUN BUSINESS</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YELLOW PAGES</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NEWSPAPER</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WORD OF MOUTH</a:t>
            </a:r>
          </a:p>
          <a:p>
            <a:pPr marL="428625" indent="-428625">
              <a:buFont typeface="Arial" charset="0"/>
              <a:buChar char="•"/>
            </a:pPr>
            <a:endParaRPr lang="en-US" sz="2400" dirty="0">
              <a:solidFill>
                <a:schemeClr val="tx1">
                  <a:lumMod val="85000"/>
                  <a:lumOff val="15000"/>
                </a:schemeClr>
              </a:solidFill>
              <a:latin typeface="Pathway Gothic One" charset="0"/>
              <a:ea typeface="Pathway Gothic One" charset="0"/>
              <a:cs typeface="Pathway Gothic One" charset="0"/>
            </a:endParaRPr>
          </a:p>
        </p:txBody>
      </p:sp>
      <p:sp>
        <p:nvSpPr>
          <p:cNvPr id="14" name="Rectangle 13"/>
          <p:cNvSpPr/>
          <p:nvPr/>
        </p:nvSpPr>
        <p:spPr>
          <a:xfrm>
            <a:off x="5051815" y="191620"/>
            <a:ext cx="3738893" cy="7539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Pathway Gothic One" charset="0"/>
                <a:ea typeface="Pathway Gothic One" charset="0"/>
                <a:cs typeface="Pathway Gothic One" charset="0"/>
              </a:rPr>
              <a:t>TODAY</a:t>
            </a:r>
          </a:p>
        </p:txBody>
      </p:sp>
      <p:sp>
        <p:nvSpPr>
          <p:cNvPr id="8" name="Rectangle 7"/>
          <p:cNvSpPr/>
          <p:nvPr/>
        </p:nvSpPr>
        <p:spPr>
          <a:xfrm>
            <a:off x="5051815" y="1024151"/>
            <a:ext cx="3738893" cy="4154984"/>
          </a:xfrm>
          <a:prstGeom prst="rect">
            <a:avLst/>
          </a:prstGeom>
          <a:solidFill>
            <a:schemeClr val="bg1">
              <a:alpha val="59000"/>
            </a:schemeClr>
          </a:solidFill>
        </p:spPr>
        <p:txBody>
          <a:bodyPr wrap="square">
            <a:spAutoFit/>
          </a:bodyPr>
          <a:lstStyle/>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WEBSITE</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 MOBILE </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SEO</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SOCIAL MEDIA </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SEM</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BLOG &amp; CONTENT  </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REVIEW SITES</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NEWSPAPER / YELLOW PAGES</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WORD OF MOUTH </a:t>
            </a:r>
          </a:p>
          <a:p>
            <a:pPr marL="428625" indent="-428625">
              <a:buFont typeface="Arial" charset="0"/>
              <a:buChar char="•"/>
            </a:pPr>
            <a:r>
              <a:rPr lang="en-US" sz="2400" dirty="0">
                <a:solidFill>
                  <a:schemeClr val="tx1">
                    <a:lumMod val="85000"/>
                    <a:lumOff val="15000"/>
                  </a:schemeClr>
                </a:solidFill>
                <a:latin typeface="Pathway Gothic One" charset="0"/>
                <a:ea typeface="Pathway Gothic One" charset="0"/>
                <a:cs typeface="Pathway Gothic One" charset="0"/>
              </a:rPr>
              <a:t>RUN BUSINESS</a:t>
            </a:r>
          </a:p>
        </p:txBody>
      </p:sp>
    </p:spTree>
    <p:extLst>
      <p:ext uri="{BB962C8B-B14F-4D97-AF65-F5344CB8AC3E}">
        <p14:creationId xmlns:p14="http://schemas.microsoft.com/office/powerpoint/2010/main" val="12529134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
            <a:ext cx="9258300" cy="514350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924138">
            <a:off x="3807307" y="3188005"/>
            <a:ext cx="1272543" cy="600425"/>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967976">
            <a:off x="3682527" y="3759484"/>
            <a:ext cx="1217334" cy="651695"/>
          </a:xfrm>
          <a:prstGeom prst="rect">
            <a:avLst/>
          </a:prstGeom>
          <a:scene3d>
            <a:camera prst="orthographicFront">
              <a:rot lat="20399999" lon="0" rev="0"/>
            </a:camera>
            <a:lightRig rig="threePt" dir="t"/>
          </a:scene3d>
        </p:spPr>
      </p:pic>
      <p:grpSp>
        <p:nvGrpSpPr>
          <p:cNvPr id="10" name="Group 9"/>
          <p:cNvGrpSpPr/>
          <p:nvPr/>
        </p:nvGrpSpPr>
        <p:grpSpPr>
          <a:xfrm>
            <a:off x="0" y="748946"/>
            <a:ext cx="9406240" cy="2823934"/>
            <a:chOff x="-263233" y="565333"/>
            <a:chExt cx="12541653" cy="3864978"/>
          </a:xfrm>
        </p:grpSpPr>
        <p:sp>
          <p:nvSpPr>
            <p:cNvPr id="6" name="Rectangle 5"/>
            <p:cNvSpPr/>
            <p:nvPr/>
          </p:nvSpPr>
          <p:spPr>
            <a:xfrm>
              <a:off x="-263233" y="565333"/>
              <a:ext cx="12344398" cy="3864978"/>
            </a:xfrm>
            <a:prstGeom prst="rect">
              <a:avLst/>
            </a:prstGeom>
            <a:solidFill>
              <a:schemeClr val="tx1">
                <a:lumMod val="85000"/>
                <a:lumOff val="1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65978" y="624025"/>
              <a:ext cx="12344398" cy="3254068"/>
            </a:xfrm>
            <a:prstGeom prst="rect">
              <a:avLst/>
            </a:prstGeom>
            <a:noFill/>
          </p:spPr>
          <p:txBody>
            <a:bodyPr wrap="square" rtlCol="0">
              <a:spAutoFit/>
            </a:bodyPr>
            <a:lstStyle/>
            <a:p>
              <a:pPr algn="ctr"/>
              <a:r>
                <a:rPr lang="en-US" sz="4800" dirty="0">
                  <a:solidFill>
                    <a:schemeClr val="bg1"/>
                  </a:solidFill>
                  <a:latin typeface="Pathway Gothic One" charset="0"/>
                  <a:ea typeface="Pathway Gothic One" charset="0"/>
                  <a:cs typeface="Pathway Gothic One" charset="0"/>
                </a:rPr>
                <a:t>SIMPLICITY. SYNERGY. ACCESSIBILITY</a:t>
              </a:r>
            </a:p>
            <a:p>
              <a:pPr algn="ctr"/>
              <a:endParaRPr lang="en-US" sz="5250" dirty="0">
                <a:solidFill>
                  <a:schemeClr val="bg1"/>
                </a:solidFill>
                <a:latin typeface="Pathway Gothic One" charset="0"/>
                <a:ea typeface="Pathway Gothic One" charset="0"/>
                <a:cs typeface="Pathway Gothic One" charset="0"/>
              </a:endParaRPr>
            </a:p>
          </p:txBody>
        </p:sp>
      </p:grpSp>
      <p:sp>
        <p:nvSpPr>
          <p:cNvPr id="2" name="Rectangle 1"/>
          <p:cNvSpPr/>
          <p:nvPr/>
        </p:nvSpPr>
        <p:spPr>
          <a:xfrm>
            <a:off x="-337955" y="2361970"/>
            <a:ext cx="9258298" cy="461665"/>
          </a:xfrm>
          <a:prstGeom prst="rect">
            <a:avLst/>
          </a:prstGeom>
        </p:spPr>
        <p:txBody>
          <a:bodyPr wrap="square">
            <a:spAutoFit/>
          </a:bodyPr>
          <a:lstStyle/>
          <a:p>
            <a:pPr lvl="1" algn="ctr"/>
            <a:r>
              <a:rPr lang="en-US" sz="2400" b="1" dirty="0">
                <a:solidFill>
                  <a:schemeClr val="bg1"/>
                </a:solidFill>
                <a:latin typeface="Pathway Gothic One" charset="0"/>
                <a:ea typeface="Pathway Gothic One" charset="0"/>
                <a:cs typeface="Pathway Gothic One" charset="0"/>
              </a:rPr>
              <a:t>Website I Maintenance  I Social Media I Digital Marketing I Options</a:t>
            </a:r>
          </a:p>
        </p:txBody>
      </p:sp>
    </p:spTree>
    <p:extLst>
      <p:ext uri="{BB962C8B-B14F-4D97-AF65-F5344CB8AC3E}">
        <p14:creationId xmlns:p14="http://schemas.microsoft.com/office/powerpoint/2010/main" val="1638674298"/>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TotalTime>
  <Words>3492</Words>
  <Application>Microsoft Office PowerPoint</Application>
  <PresentationFormat>On-screen Show (16:9)</PresentationFormat>
  <Paragraphs>570</Paragraphs>
  <Slides>49</Slides>
  <Notes>42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Arial</vt:lpstr>
      <vt:lpstr>Calibri</vt:lpstr>
      <vt:lpstr>Calibri Light</vt:lpstr>
      <vt:lpstr>DIN-Regular</vt:lpstr>
      <vt:lpstr>Helvetica</vt:lpstr>
      <vt:lpstr>Helvetica Light</vt:lpstr>
      <vt:lpstr>Helvetica Neue</vt:lpstr>
      <vt:lpstr>Helvetica Regular</vt:lpstr>
      <vt:lpstr>Pathway Gothic One</vt:lpstr>
      <vt:lpstr>Wingdings</vt:lpstr>
      <vt:lpstr>1_Office Theme</vt:lpstr>
      <vt:lpstr>2_Office Theme</vt:lpstr>
      <vt:lpstr>22_Office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Lowell</dc:creator>
  <cp:lastModifiedBy>Jason Pelland</cp:lastModifiedBy>
  <cp:revision>84</cp:revision>
  <cp:lastPrinted>2017-02-28T19:31:36Z</cp:lastPrinted>
  <dcterms:modified xsi:type="dcterms:W3CDTF">2019-02-20T17:36:56Z</dcterms:modified>
</cp:coreProperties>
</file>